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png" ContentType="image/png"/>
  <Default Extension="bin" ContentType="application/vnd.openxmlformats-officedocument.oleObjec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sldIdLst>
    <p:sldId id="270" r:id="rId2"/>
    <p:sldId id="275" r:id="rId3"/>
    <p:sldId id="326" r:id="rId4"/>
    <p:sldId id="341" r:id="rId5"/>
    <p:sldId id="350" r:id="rId6"/>
    <p:sldId id="351" r:id="rId7"/>
    <p:sldId id="352" r:id="rId8"/>
    <p:sldId id="353" r:id="rId9"/>
    <p:sldId id="354" r:id="rId10"/>
    <p:sldId id="355" r:id="rId11"/>
    <p:sldId id="382" r:id="rId12"/>
    <p:sldId id="383" r:id="rId13"/>
    <p:sldId id="384" r:id="rId14"/>
    <p:sldId id="385" r:id="rId15"/>
    <p:sldId id="356" r:id="rId16"/>
    <p:sldId id="386" r:id="rId17"/>
    <p:sldId id="387" r:id="rId18"/>
    <p:sldId id="358" r:id="rId19"/>
    <p:sldId id="359" r:id="rId20"/>
    <p:sldId id="388" r:id="rId21"/>
    <p:sldId id="389" r:id="rId22"/>
    <p:sldId id="390" r:id="rId23"/>
    <p:sldId id="391" r:id="rId24"/>
    <p:sldId id="360" r:id="rId25"/>
    <p:sldId id="392" r:id="rId26"/>
    <p:sldId id="361" r:id="rId27"/>
    <p:sldId id="393" r:id="rId28"/>
    <p:sldId id="362" r:id="rId29"/>
    <p:sldId id="394" r:id="rId30"/>
    <p:sldId id="395" r:id="rId31"/>
    <p:sldId id="396" r:id="rId32"/>
    <p:sldId id="397" r:id="rId33"/>
    <p:sldId id="398" r:id="rId34"/>
    <p:sldId id="399" r:id="rId35"/>
    <p:sldId id="400" r:id="rId36"/>
    <p:sldId id="401" r:id="rId37"/>
    <p:sldId id="402" r:id="rId38"/>
    <p:sldId id="403" r:id="rId39"/>
    <p:sldId id="404" r:id="rId40"/>
    <p:sldId id="363" r:id="rId41"/>
    <p:sldId id="405" r:id="rId42"/>
    <p:sldId id="406" r:id="rId43"/>
    <p:sldId id="407" r:id="rId44"/>
    <p:sldId id="408" r:id="rId45"/>
    <p:sldId id="409" r:id="rId46"/>
    <p:sldId id="320" r:id="rId47"/>
  </p:sldIdLst>
  <p:sldSz cx="9144000" cy="5143500" type="screen16x9"/>
  <p:notesSz cx="6858000" cy="9144000"/>
  <p:defaultTextStyle>
    <a:defPPr>
      <a:defRPr lang="zh-CN"/>
    </a:defPPr>
    <a:lvl1pPr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1pPr>
    <a:lvl2pPr marL="4572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2pPr>
    <a:lvl3pPr marL="9144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3pPr>
    <a:lvl4pPr marL="13716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4pPr>
    <a:lvl5pPr marL="1828800" algn="l" defTabSz="457200" rtl="0" eaLnBrk="0" fontAlgn="base" hangingPunct="0">
      <a:spcBef>
        <a:spcPct val="0"/>
      </a:spcBef>
      <a:spcAft>
        <a:spcPct val="0"/>
      </a:spcAft>
      <a:defRPr kumimoji="1"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umimoji="1"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F79646"/>
    <a:srgbClr val="B2B2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52" autoAdjust="0"/>
    <p:restoredTop sz="95915" autoAdjust="0"/>
  </p:normalViewPr>
  <p:slideViewPr>
    <p:cSldViewPr snapToGrid="0" snapToObjects="1">
      <p:cViewPr varScale="1">
        <p:scale>
          <a:sx n="146" d="100"/>
          <a:sy n="146" d="100"/>
        </p:scale>
        <p:origin x="672" y="176"/>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notesMaster" Target="notesMasters/notesMaster1.xml"/><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7.emf"/></Relationships>
</file>

<file path=ppt/media/image1.png>
</file>

<file path=ppt/media/image10.png>
</file>

<file path=ppt/media/image11.tiff>
</file>

<file path=ppt/media/image12.tiff>
</file>

<file path=ppt/media/image13.png>
</file>

<file path=ppt/media/image14.png>
</file>

<file path=ppt/media/image15.tiff>
</file>

<file path=ppt/media/image18.png>
</file>

<file path=ppt/media/image2.jpeg>
</file>

<file path=ppt/media/image3.jp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ea typeface="宋体" pitchFamily="2" charset="-122"/>
              </a:defRPr>
            </a:lvl1pPr>
          </a:lstStyle>
          <a:p>
            <a:pPr>
              <a:defRPr/>
            </a:pPr>
            <a:fld id="{CBD1F595-3A9E-4AFB-9409-00EE811EB6B0}" type="datetimeFigureOut">
              <a:rPr lang="zh-CN" altLang="en-US"/>
              <a:pPr>
                <a:defRPr/>
              </a:pPr>
              <a:t>2018/6/7</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二级</a:t>
            </a:r>
          </a:p>
          <a:p>
            <a:pPr lvl="2"/>
            <a:r>
              <a:rPr lang="zh-CN" altLang="en-US" noProof="0" smtClean="0"/>
              <a:t>三级</a:t>
            </a:r>
          </a:p>
          <a:p>
            <a:pPr lvl="3"/>
            <a:r>
              <a:rPr lang="zh-CN" altLang="en-US" noProof="0" smtClean="0"/>
              <a:t>四级</a:t>
            </a:r>
          </a:p>
          <a:p>
            <a:pPr lvl="4"/>
            <a:r>
              <a:rPr lang="zh-CN" altLang="en-US" noProof="0" smtClean="0"/>
              <a:t>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C4A08D6A-97DB-47FF-BEFD-7D6BA57570F1}" type="slidenum">
              <a:rPr lang="zh-CN" altLang="en-US"/>
              <a:pPr>
                <a:defRPr/>
              </a:pPr>
              <a:t>‹#›</a:t>
            </a:fld>
            <a:endParaRPr lang="zh-CN" altLang="en-US"/>
          </a:p>
        </p:txBody>
      </p:sp>
    </p:spTree>
    <p:extLst>
      <p:ext uri="{BB962C8B-B14F-4D97-AF65-F5344CB8AC3E}">
        <p14:creationId xmlns:p14="http://schemas.microsoft.com/office/powerpoint/2010/main" val="1841219736"/>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kumimoji="1" sz="1200" kern="1200">
        <a:solidFill>
          <a:schemeClr val="tx1"/>
        </a:solidFill>
        <a:latin typeface="+mn-lt"/>
        <a:ea typeface="+mn-ea"/>
        <a:cs typeface="+mn-cs"/>
      </a:defRPr>
    </a:lvl1pPr>
    <a:lvl2pPr marL="457200" algn="l" defTabSz="457200" rtl="0" eaLnBrk="0" fontAlgn="base" hangingPunct="0">
      <a:spcBef>
        <a:spcPct val="30000"/>
      </a:spcBef>
      <a:spcAft>
        <a:spcPct val="0"/>
      </a:spcAft>
      <a:defRPr kumimoji="1" sz="1200" kern="1200">
        <a:solidFill>
          <a:schemeClr val="tx1"/>
        </a:solidFill>
        <a:latin typeface="+mn-lt"/>
        <a:ea typeface="+mn-ea"/>
        <a:cs typeface="+mn-cs"/>
      </a:defRPr>
    </a:lvl2pPr>
    <a:lvl3pPr marL="914400" algn="l" defTabSz="457200" rtl="0" eaLnBrk="0" fontAlgn="base" hangingPunct="0">
      <a:spcBef>
        <a:spcPct val="30000"/>
      </a:spcBef>
      <a:spcAft>
        <a:spcPct val="0"/>
      </a:spcAft>
      <a:defRPr kumimoji="1" sz="1200" kern="1200">
        <a:solidFill>
          <a:schemeClr val="tx1"/>
        </a:solidFill>
        <a:latin typeface="+mn-lt"/>
        <a:ea typeface="+mn-ea"/>
        <a:cs typeface="+mn-cs"/>
      </a:defRPr>
    </a:lvl3pPr>
    <a:lvl4pPr marL="1371600" algn="l" defTabSz="457200" rtl="0" eaLnBrk="0" fontAlgn="base" hangingPunct="0">
      <a:spcBef>
        <a:spcPct val="30000"/>
      </a:spcBef>
      <a:spcAft>
        <a:spcPct val="0"/>
      </a:spcAft>
      <a:defRPr kumimoji="1" sz="1200" kern="1200">
        <a:solidFill>
          <a:schemeClr val="tx1"/>
        </a:solidFill>
        <a:latin typeface="+mn-lt"/>
        <a:ea typeface="+mn-ea"/>
        <a:cs typeface="+mn-cs"/>
      </a:defRPr>
    </a:lvl4pPr>
    <a:lvl5pPr marL="1828800" algn="l" defTabSz="457200" rtl="0" eaLnBrk="0" fontAlgn="base" hangingPunct="0">
      <a:spcBef>
        <a:spcPct val="30000"/>
      </a:spcBef>
      <a:spcAft>
        <a:spcPct val="0"/>
      </a:spcAft>
      <a:defRPr kumimoji="1"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4100"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BE23BB1E-609A-49A2-A808-03583B95337D}" type="slidenum">
              <a:rPr lang="zh-CN" altLang="en-US" smtClean="0"/>
              <a:pPr/>
              <a:t>1</a:t>
            </a:fld>
            <a:endParaRPr lang="zh-CN" altLang="en-US" smtClean="0"/>
          </a:p>
        </p:txBody>
      </p:sp>
    </p:spTree>
    <p:extLst>
      <p:ext uri="{BB962C8B-B14F-4D97-AF65-F5344CB8AC3E}">
        <p14:creationId xmlns:p14="http://schemas.microsoft.com/office/powerpoint/2010/main" val="140749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2</a:t>
            </a:fld>
            <a:endParaRPr lang="zh-CN" altLang="en-US" smtClean="0"/>
          </a:p>
        </p:txBody>
      </p:sp>
    </p:spTree>
    <p:extLst>
      <p:ext uri="{BB962C8B-B14F-4D97-AF65-F5344CB8AC3E}">
        <p14:creationId xmlns:p14="http://schemas.microsoft.com/office/powerpoint/2010/main" val="1200410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3</a:t>
            </a:fld>
            <a:endParaRPr lang="zh-CN" altLang="en-US" smtClean="0"/>
          </a:p>
        </p:txBody>
      </p:sp>
    </p:spTree>
    <p:extLst>
      <p:ext uri="{BB962C8B-B14F-4D97-AF65-F5344CB8AC3E}">
        <p14:creationId xmlns:p14="http://schemas.microsoft.com/office/powerpoint/2010/main" val="833321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4</a:t>
            </a:fld>
            <a:endParaRPr lang="zh-CN" altLang="en-US" smtClean="0"/>
          </a:p>
        </p:txBody>
      </p:sp>
    </p:spTree>
    <p:extLst>
      <p:ext uri="{BB962C8B-B14F-4D97-AF65-F5344CB8AC3E}">
        <p14:creationId xmlns:p14="http://schemas.microsoft.com/office/powerpoint/2010/main" val="25193959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27</a:t>
            </a:fld>
            <a:endParaRPr lang="zh-CN" altLang="en-US" smtClean="0"/>
          </a:p>
        </p:txBody>
      </p:sp>
    </p:spTree>
    <p:extLst>
      <p:ext uri="{BB962C8B-B14F-4D97-AF65-F5344CB8AC3E}">
        <p14:creationId xmlns:p14="http://schemas.microsoft.com/office/powerpoint/2010/main" val="1987094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6148"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EE54F37F-5E21-4447-9EEF-AAF683DCA89E}" type="slidenum">
              <a:rPr lang="zh-CN" altLang="en-US" smtClean="0"/>
              <a:pPr/>
              <a:t>39</a:t>
            </a:fld>
            <a:endParaRPr lang="zh-CN" altLang="en-US" smtClean="0"/>
          </a:p>
        </p:txBody>
      </p:sp>
    </p:spTree>
    <p:extLst>
      <p:ext uri="{BB962C8B-B14F-4D97-AF65-F5344CB8AC3E}">
        <p14:creationId xmlns:p14="http://schemas.microsoft.com/office/powerpoint/2010/main" val="253756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smtClean="0"/>
          </a:p>
        </p:txBody>
      </p:sp>
      <p:sp>
        <p:nvSpPr>
          <p:cNvPr id="81924"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kumimoji="1">
                <a:solidFill>
                  <a:schemeClr val="tx1"/>
                </a:solidFill>
                <a:latin typeface="Calibri" panose="020F0502020204030204" pitchFamily="34" charset="0"/>
                <a:ea typeface="宋体" panose="02010600030101010101" pitchFamily="2" charset="-122"/>
              </a:defRPr>
            </a:lvl1pPr>
            <a:lvl2pPr marL="742950" indent="-285750">
              <a:defRPr kumimoji="1">
                <a:solidFill>
                  <a:schemeClr val="tx1"/>
                </a:solidFill>
                <a:latin typeface="Calibri" panose="020F0502020204030204" pitchFamily="34" charset="0"/>
                <a:ea typeface="宋体" panose="02010600030101010101" pitchFamily="2" charset="-122"/>
              </a:defRPr>
            </a:lvl2pPr>
            <a:lvl3pPr marL="1143000" indent="-228600">
              <a:defRPr kumimoji="1">
                <a:solidFill>
                  <a:schemeClr val="tx1"/>
                </a:solidFill>
                <a:latin typeface="Calibri" panose="020F0502020204030204" pitchFamily="34" charset="0"/>
                <a:ea typeface="宋体" panose="02010600030101010101" pitchFamily="2" charset="-122"/>
              </a:defRPr>
            </a:lvl3pPr>
            <a:lvl4pPr marL="1600200" indent="-228600">
              <a:defRPr kumimoji="1">
                <a:solidFill>
                  <a:schemeClr val="tx1"/>
                </a:solidFill>
                <a:latin typeface="Calibri" panose="020F0502020204030204" pitchFamily="34" charset="0"/>
                <a:ea typeface="宋体" panose="02010600030101010101" pitchFamily="2" charset="-122"/>
              </a:defRPr>
            </a:lvl4pPr>
            <a:lvl5pPr marL="2057400" indent="-228600">
              <a:defRPr kumimoji="1">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0"/>
              </a:spcBef>
              <a:spcAft>
                <a:spcPct val="0"/>
              </a:spcAft>
              <a:defRPr kumimoji="1">
                <a:solidFill>
                  <a:schemeClr val="tx1"/>
                </a:solidFill>
                <a:latin typeface="Calibri" panose="020F0502020204030204" pitchFamily="34" charset="0"/>
                <a:ea typeface="宋体" panose="02010600030101010101" pitchFamily="2" charset="-122"/>
              </a:defRPr>
            </a:lvl9pPr>
          </a:lstStyle>
          <a:p>
            <a:fld id="{D8BEF882-4B4C-4137-A577-E3C0FC82AD10}" type="slidenum">
              <a:rPr lang="zh-CN" altLang="en-US" smtClean="0"/>
              <a:pPr/>
              <a:t>46</a:t>
            </a:fld>
            <a:endParaRPr lang="zh-CN" altLang="en-US" smtClean="0"/>
          </a:p>
        </p:txBody>
      </p:sp>
    </p:spTree>
    <p:extLst>
      <p:ext uri="{BB962C8B-B14F-4D97-AF65-F5344CB8AC3E}">
        <p14:creationId xmlns:p14="http://schemas.microsoft.com/office/powerpoint/2010/main" val="467042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9E352615-5B88-4AFB-B152-CD531A06BEFF}" type="datetimeFigureOut">
              <a:rPr lang="zh-CN" altLang="en-US"/>
              <a:pPr>
                <a:defRPr/>
              </a:pPr>
              <a:t>2018/6/7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CA866F1B-3E27-40C1-8CE7-1946943F1725}" type="slidenum">
              <a:rPr lang="zh-CN" altLang="en-US"/>
              <a:pPr>
                <a:defRPr/>
              </a:pPr>
              <a:t>‹#›</a:t>
            </a:fld>
            <a:endParaRPr lang="zh-CN" altLang="en-US"/>
          </a:p>
        </p:txBody>
      </p:sp>
    </p:spTree>
    <p:extLst>
      <p:ext uri="{BB962C8B-B14F-4D97-AF65-F5344CB8AC3E}">
        <p14:creationId xmlns:p14="http://schemas.microsoft.com/office/powerpoint/2010/main" val="28243952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D915A40D-CEB0-4353-8815-AB5DEA931718}" type="datetimeFigureOut">
              <a:rPr lang="zh-CN" altLang="en-US"/>
              <a:pPr>
                <a:defRPr/>
              </a:pPr>
              <a:t>2018/6/7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A38CB088-D95C-475C-A713-1F19E39F7C8B}" type="slidenum">
              <a:rPr lang="zh-CN" altLang="en-US"/>
              <a:pPr>
                <a:defRPr/>
              </a:pPr>
              <a:t>‹#›</a:t>
            </a:fld>
            <a:endParaRPr lang="zh-CN" altLang="en-US"/>
          </a:p>
        </p:txBody>
      </p:sp>
    </p:spTree>
    <p:extLst>
      <p:ext uri="{BB962C8B-B14F-4D97-AF65-F5344CB8AC3E}">
        <p14:creationId xmlns:p14="http://schemas.microsoft.com/office/powerpoint/2010/main" val="11920398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a:xfrm>
            <a:off x="457200" y="205979"/>
            <a:ext cx="6019800" cy="438864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79F29064-3124-49DB-AE6C-BEB15672E674}" type="datetimeFigureOut">
              <a:rPr lang="zh-CN" altLang="en-US"/>
              <a:pPr>
                <a:defRPr/>
              </a:pPr>
              <a:t>2018/6/7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D1050CC0-5EC7-48A9-915E-FC046C222C4A}" type="slidenum">
              <a:rPr lang="zh-CN" altLang="en-US"/>
              <a:pPr>
                <a:defRPr/>
              </a:pPr>
              <a:t>‹#›</a:t>
            </a:fld>
            <a:endParaRPr lang="zh-CN" altLang="en-US"/>
          </a:p>
        </p:txBody>
      </p:sp>
    </p:spTree>
    <p:extLst>
      <p:ext uri="{BB962C8B-B14F-4D97-AF65-F5344CB8AC3E}">
        <p14:creationId xmlns:p14="http://schemas.microsoft.com/office/powerpoint/2010/main" val="27674824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日期占位符 3"/>
          <p:cNvSpPr>
            <a:spLocks noGrp="1"/>
          </p:cNvSpPr>
          <p:nvPr>
            <p:ph type="dt" sz="half" idx="10"/>
          </p:nvPr>
        </p:nvSpPr>
        <p:spPr/>
        <p:txBody>
          <a:bodyPr/>
          <a:lstStyle>
            <a:lvl1pPr>
              <a:defRPr/>
            </a:lvl1pPr>
          </a:lstStyle>
          <a:p>
            <a:pPr>
              <a:defRPr/>
            </a:pPr>
            <a:fld id="{B0F34D6F-F29A-4B09-B655-E0971D462D4D}" type="datetimeFigureOut">
              <a:rPr lang="zh-CN" altLang="en-US"/>
              <a:pPr>
                <a:defRPr/>
              </a:pPr>
              <a:t>2018/6/7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E4318774-2AFB-4BC6-A124-21C0A835992E}" type="slidenum">
              <a:rPr lang="zh-CN" altLang="en-US"/>
              <a:pPr>
                <a:defRPr/>
              </a:pPr>
              <a:t>‹#›</a:t>
            </a:fld>
            <a:endParaRPr lang="zh-CN" altLang="en-US"/>
          </a:p>
        </p:txBody>
      </p:sp>
    </p:spTree>
    <p:extLst>
      <p:ext uri="{BB962C8B-B14F-4D97-AF65-F5344CB8AC3E}">
        <p14:creationId xmlns:p14="http://schemas.microsoft.com/office/powerpoint/2010/main" val="4294795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1B1F3E00-598D-4619-AC09-1B2F4CAF0CFA}" type="datetimeFigureOut">
              <a:rPr lang="zh-CN" altLang="en-US"/>
              <a:pPr>
                <a:defRPr/>
              </a:pPr>
              <a:t>2018/6/7</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幻灯片编号占位符 5"/>
          <p:cNvSpPr>
            <a:spLocks noGrp="1"/>
          </p:cNvSpPr>
          <p:nvPr>
            <p:ph type="sldNum" sz="quarter" idx="12"/>
          </p:nvPr>
        </p:nvSpPr>
        <p:spPr/>
        <p:txBody>
          <a:bodyPr/>
          <a:lstStyle>
            <a:lvl1pPr>
              <a:defRPr/>
            </a:lvl1pPr>
          </a:lstStyle>
          <a:p>
            <a:pPr>
              <a:defRPr/>
            </a:pPr>
            <a:fld id="{11394C03-1A74-40E1-A2C7-14AF901EAAEA}" type="slidenum">
              <a:rPr lang="zh-CN" altLang="en-US"/>
              <a:pPr>
                <a:defRPr/>
              </a:pPr>
              <a:t>‹#›</a:t>
            </a:fld>
            <a:endParaRPr lang="zh-CN" altLang="en-US"/>
          </a:p>
        </p:txBody>
      </p:sp>
    </p:spTree>
    <p:extLst>
      <p:ext uri="{BB962C8B-B14F-4D97-AF65-F5344CB8AC3E}">
        <p14:creationId xmlns:p14="http://schemas.microsoft.com/office/powerpoint/2010/main" val="12362524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日期占位符 3"/>
          <p:cNvSpPr>
            <a:spLocks noGrp="1"/>
          </p:cNvSpPr>
          <p:nvPr>
            <p:ph type="dt" sz="half" idx="10"/>
          </p:nvPr>
        </p:nvSpPr>
        <p:spPr/>
        <p:txBody>
          <a:bodyPr/>
          <a:lstStyle>
            <a:lvl1pPr>
              <a:defRPr/>
            </a:lvl1pPr>
          </a:lstStyle>
          <a:p>
            <a:pPr>
              <a:defRPr/>
            </a:pPr>
            <a:fld id="{9C465D57-868B-4329-B219-A3D0CF0F82FD}" type="datetimeFigureOut">
              <a:rPr lang="zh-CN" altLang="en-US"/>
              <a:pPr>
                <a:defRPr/>
              </a:pPr>
              <a:t>2018/6/7</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7CDCE52D-9EC0-46FA-BD32-BFD5F9EDEFEA}" type="slidenum">
              <a:rPr lang="zh-CN" altLang="en-US"/>
              <a:pPr>
                <a:defRPr/>
              </a:pPr>
              <a:t>‹#›</a:t>
            </a:fld>
            <a:endParaRPr lang="zh-CN" altLang="en-US"/>
          </a:p>
        </p:txBody>
      </p:sp>
    </p:spTree>
    <p:extLst>
      <p:ext uri="{BB962C8B-B14F-4D97-AF65-F5344CB8AC3E}">
        <p14:creationId xmlns:p14="http://schemas.microsoft.com/office/powerpoint/2010/main" val="566055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7" name="日期占位符 3"/>
          <p:cNvSpPr>
            <a:spLocks noGrp="1"/>
          </p:cNvSpPr>
          <p:nvPr>
            <p:ph type="dt" sz="half" idx="10"/>
          </p:nvPr>
        </p:nvSpPr>
        <p:spPr/>
        <p:txBody>
          <a:bodyPr/>
          <a:lstStyle>
            <a:lvl1pPr>
              <a:defRPr/>
            </a:lvl1pPr>
          </a:lstStyle>
          <a:p>
            <a:pPr>
              <a:defRPr/>
            </a:pPr>
            <a:fld id="{FA03843E-C564-478B-99FB-609A152B93F5}" type="datetimeFigureOut">
              <a:rPr lang="zh-CN" altLang="en-US"/>
              <a:pPr>
                <a:defRPr/>
              </a:pPr>
              <a:t>2018/6/7</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幻灯片编号占位符 5"/>
          <p:cNvSpPr>
            <a:spLocks noGrp="1"/>
          </p:cNvSpPr>
          <p:nvPr>
            <p:ph type="sldNum" sz="quarter" idx="12"/>
          </p:nvPr>
        </p:nvSpPr>
        <p:spPr/>
        <p:txBody>
          <a:bodyPr/>
          <a:lstStyle>
            <a:lvl1pPr>
              <a:defRPr/>
            </a:lvl1pPr>
          </a:lstStyle>
          <a:p>
            <a:pPr>
              <a:defRPr/>
            </a:pPr>
            <a:fld id="{F059F594-FCA3-413B-AE4D-644B3718CE7D}" type="slidenum">
              <a:rPr lang="zh-CN" altLang="en-US"/>
              <a:pPr>
                <a:defRPr/>
              </a:pPr>
              <a:t>‹#›</a:t>
            </a:fld>
            <a:endParaRPr lang="zh-CN" altLang="en-US"/>
          </a:p>
        </p:txBody>
      </p:sp>
    </p:spTree>
    <p:extLst>
      <p:ext uri="{BB962C8B-B14F-4D97-AF65-F5344CB8AC3E}">
        <p14:creationId xmlns:p14="http://schemas.microsoft.com/office/powerpoint/2010/main" val="2625828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4002917F-96E4-4EC6-BDCE-C61C21F34681}" type="datetimeFigureOut">
              <a:rPr lang="zh-CN" altLang="en-US"/>
              <a:pPr>
                <a:defRPr/>
              </a:pPr>
              <a:t>2018/6/7</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幻灯片编号占位符 5"/>
          <p:cNvSpPr>
            <a:spLocks noGrp="1"/>
          </p:cNvSpPr>
          <p:nvPr>
            <p:ph type="sldNum" sz="quarter" idx="12"/>
          </p:nvPr>
        </p:nvSpPr>
        <p:spPr/>
        <p:txBody>
          <a:bodyPr/>
          <a:lstStyle>
            <a:lvl1pPr>
              <a:defRPr/>
            </a:lvl1pPr>
          </a:lstStyle>
          <a:p>
            <a:pPr>
              <a:defRPr/>
            </a:pPr>
            <a:fld id="{DF5E0131-C8F4-4B80-9026-6BDE42ACBA1A}" type="slidenum">
              <a:rPr lang="zh-CN" altLang="en-US"/>
              <a:pPr>
                <a:defRPr/>
              </a:pPr>
              <a:t>‹#›</a:t>
            </a:fld>
            <a:endParaRPr lang="zh-CN" altLang="en-US"/>
          </a:p>
        </p:txBody>
      </p:sp>
    </p:spTree>
    <p:extLst>
      <p:ext uri="{BB962C8B-B14F-4D97-AF65-F5344CB8AC3E}">
        <p14:creationId xmlns:p14="http://schemas.microsoft.com/office/powerpoint/2010/main" val="4375863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2D301CEE-699B-4141-894F-943543098FD1}" type="datetimeFigureOut">
              <a:rPr lang="zh-CN" altLang="en-US"/>
              <a:pPr>
                <a:defRPr/>
              </a:pPr>
              <a:t>2018/6/7</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幻灯片编号占位符 5"/>
          <p:cNvSpPr>
            <a:spLocks noGrp="1"/>
          </p:cNvSpPr>
          <p:nvPr>
            <p:ph type="sldNum" sz="quarter" idx="12"/>
          </p:nvPr>
        </p:nvSpPr>
        <p:spPr/>
        <p:txBody>
          <a:bodyPr/>
          <a:lstStyle>
            <a:lvl1pPr>
              <a:defRPr/>
            </a:lvl1pPr>
          </a:lstStyle>
          <a:p>
            <a:pPr>
              <a:defRPr/>
            </a:pPr>
            <a:fld id="{2B7868E7-D5D9-4E56-BB70-8497262E42C4}" type="slidenum">
              <a:rPr lang="zh-CN" altLang="en-US"/>
              <a:pPr>
                <a:defRPr/>
              </a:pPr>
              <a:t>‹#›</a:t>
            </a:fld>
            <a:endParaRPr lang="zh-CN" altLang="en-US"/>
          </a:p>
        </p:txBody>
      </p:sp>
    </p:spTree>
    <p:extLst>
      <p:ext uri="{BB962C8B-B14F-4D97-AF65-F5344CB8AC3E}">
        <p14:creationId xmlns:p14="http://schemas.microsoft.com/office/powerpoint/2010/main" val="1065015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629113E6-28E9-4FA0-950B-F5DFB2DE8A3C}" type="datetimeFigureOut">
              <a:rPr lang="zh-CN" altLang="en-US"/>
              <a:pPr>
                <a:defRPr/>
              </a:pPr>
              <a:t>2018/6/7</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DB826BA7-9D41-40EB-8309-A41812C863F2}" type="slidenum">
              <a:rPr lang="zh-CN" altLang="en-US"/>
              <a:pPr>
                <a:defRPr/>
              </a:pPr>
              <a:t>‹#›</a:t>
            </a:fld>
            <a:endParaRPr lang="zh-CN" altLang="en-US"/>
          </a:p>
        </p:txBody>
      </p:sp>
    </p:spTree>
    <p:extLst>
      <p:ext uri="{BB962C8B-B14F-4D97-AF65-F5344CB8AC3E}">
        <p14:creationId xmlns:p14="http://schemas.microsoft.com/office/powerpoint/2010/main" val="3186069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94984F26-13DD-454C-B715-46E0AB1A29E1}" type="datetimeFigureOut">
              <a:rPr lang="zh-CN" altLang="en-US"/>
              <a:pPr>
                <a:defRPr/>
              </a:pPr>
              <a:t>2018/6/7</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幻灯片编号占位符 5"/>
          <p:cNvSpPr>
            <a:spLocks noGrp="1"/>
          </p:cNvSpPr>
          <p:nvPr>
            <p:ph type="sldNum" sz="quarter" idx="12"/>
          </p:nvPr>
        </p:nvSpPr>
        <p:spPr/>
        <p:txBody>
          <a:bodyPr/>
          <a:lstStyle>
            <a:lvl1pPr>
              <a:defRPr/>
            </a:lvl1pPr>
          </a:lstStyle>
          <a:p>
            <a:pPr>
              <a:defRPr/>
            </a:pPr>
            <a:fld id="{21FE3C7D-62D2-4F03-9F96-6EAD0A08E381}" type="slidenum">
              <a:rPr lang="zh-CN" altLang="en-US"/>
              <a:pPr>
                <a:defRPr/>
              </a:pPr>
              <a:t>‹#›</a:t>
            </a:fld>
            <a:endParaRPr lang="zh-CN" altLang="en-US"/>
          </a:p>
        </p:txBody>
      </p:sp>
    </p:spTree>
    <p:extLst>
      <p:ext uri="{BB962C8B-B14F-4D97-AF65-F5344CB8AC3E}">
        <p14:creationId xmlns:p14="http://schemas.microsoft.com/office/powerpoint/2010/main" val="6679983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06375"/>
            <a:ext cx="8229600" cy="857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457200" y="1200150"/>
            <a:ext cx="82296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p>
        </p:txBody>
      </p:sp>
      <p:sp>
        <p:nvSpPr>
          <p:cNvPr id="4" name="日期占位符 3"/>
          <p:cNvSpPr>
            <a:spLocks noGrp="1"/>
          </p:cNvSpPr>
          <p:nvPr>
            <p:ph type="dt" sz="half" idx="2"/>
          </p:nvPr>
        </p:nvSpPr>
        <p:spPr>
          <a:xfrm>
            <a:off x="457200" y="4767263"/>
            <a:ext cx="2133600" cy="274637"/>
          </a:xfrm>
          <a:prstGeom prst="rect">
            <a:avLst/>
          </a:prstGeom>
        </p:spPr>
        <p:txBody>
          <a:bodyPr vert="horz" wrap="square" lIns="91440" tIns="45720" rIns="91440" bIns="45720" numCol="1" anchor="ctr" anchorCtr="0" compatLnSpc="1">
            <a:prstTxWarp prst="textNoShape">
              <a:avLst/>
            </a:prstTxWarp>
          </a:bodyPr>
          <a:lstStyle>
            <a:lvl1pPr eaLnBrk="1" hangingPunct="1">
              <a:defRPr sz="1200">
                <a:solidFill>
                  <a:srgbClr val="898989"/>
                </a:solidFill>
                <a:ea typeface="宋体" pitchFamily="2" charset="-122"/>
              </a:defRPr>
            </a:lvl1pPr>
          </a:lstStyle>
          <a:p>
            <a:pPr>
              <a:defRPr/>
            </a:pPr>
            <a:fld id="{6AA6EB28-9653-41F9-B7F4-349140C90BE1}" type="datetimeFigureOut">
              <a:rPr lang="zh-CN" altLang="en-US"/>
              <a:pPr>
                <a:defRPr/>
              </a:pPr>
              <a:t>2018/6/7</a:t>
            </a:fld>
            <a:endParaRPr lang="zh-CN" altLang="en-US"/>
          </a:p>
        </p:txBody>
      </p:sp>
      <p:sp>
        <p:nvSpPr>
          <p:cNvPr id="5" name="页脚占位符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幻灯片编号占位符 5"/>
          <p:cNvSpPr>
            <a:spLocks noGrp="1"/>
          </p:cNvSpPr>
          <p:nvPr>
            <p:ph type="sldNum" sz="quarter" idx="4"/>
          </p:nvPr>
        </p:nvSpPr>
        <p:spPr>
          <a:xfrm>
            <a:off x="6553200" y="4767263"/>
            <a:ext cx="2133600" cy="274637"/>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pPr>
              <a:defRPr/>
            </a:pPr>
            <a:fld id="{830A8E31-C401-4CEC-A97B-17FAC71BC97B}"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0" fontAlgn="base" hangingPunct="0">
        <a:spcBef>
          <a:spcPct val="0"/>
        </a:spcBef>
        <a:spcAft>
          <a:spcPct val="0"/>
        </a:spcAft>
        <a:defRPr kumimoji="1" sz="4400" kern="1200">
          <a:solidFill>
            <a:schemeClr val="tx1"/>
          </a:solidFill>
          <a:latin typeface="+mj-lt"/>
          <a:ea typeface="+mj-ea"/>
          <a:cs typeface="+mj-cs"/>
        </a:defRPr>
      </a:lvl1pPr>
      <a:lvl2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2pPr>
      <a:lvl3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3pPr>
      <a:lvl4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4pPr>
      <a:lvl5pPr algn="ctr" defTabSz="457200" rtl="0" eaLnBrk="0" fontAlgn="base" hangingPunct="0">
        <a:spcBef>
          <a:spcPct val="0"/>
        </a:spcBef>
        <a:spcAft>
          <a:spcPct val="0"/>
        </a:spcAft>
        <a:defRPr kumimoji="1" sz="4400">
          <a:solidFill>
            <a:schemeClr val="tx1"/>
          </a:solidFill>
          <a:latin typeface="Calibri" pitchFamily="34" charset="0"/>
          <a:ea typeface="宋体" pitchFamily="2" charset="-122"/>
        </a:defRPr>
      </a:lvl5pPr>
      <a:lvl6pPr marL="457200" algn="ctr" defTabSz="457200" rtl="0" fontAlgn="base">
        <a:spcBef>
          <a:spcPct val="0"/>
        </a:spcBef>
        <a:spcAft>
          <a:spcPct val="0"/>
        </a:spcAft>
        <a:defRPr kumimoji="1" sz="4400">
          <a:solidFill>
            <a:schemeClr val="tx1"/>
          </a:solidFill>
          <a:latin typeface="Calibri" pitchFamily="34" charset="0"/>
          <a:ea typeface="宋体" pitchFamily="2" charset="-122"/>
        </a:defRPr>
      </a:lvl6pPr>
      <a:lvl7pPr marL="914400" algn="ctr" defTabSz="457200" rtl="0" fontAlgn="base">
        <a:spcBef>
          <a:spcPct val="0"/>
        </a:spcBef>
        <a:spcAft>
          <a:spcPct val="0"/>
        </a:spcAft>
        <a:defRPr kumimoji="1" sz="4400">
          <a:solidFill>
            <a:schemeClr val="tx1"/>
          </a:solidFill>
          <a:latin typeface="Calibri" pitchFamily="34" charset="0"/>
          <a:ea typeface="宋体" pitchFamily="2" charset="-122"/>
        </a:defRPr>
      </a:lvl7pPr>
      <a:lvl8pPr marL="1371600" algn="ctr" defTabSz="457200" rtl="0" fontAlgn="base">
        <a:spcBef>
          <a:spcPct val="0"/>
        </a:spcBef>
        <a:spcAft>
          <a:spcPct val="0"/>
        </a:spcAft>
        <a:defRPr kumimoji="1" sz="4400">
          <a:solidFill>
            <a:schemeClr val="tx1"/>
          </a:solidFill>
          <a:latin typeface="Calibri" pitchFamily="34" charset="0"/>
          <a:ea typeface="宋体" pitchFamily="2" charset="-122"/>
        </a:defRPr>
      </a:lvl8pPr>
      <a:lvl9pPr marL="1828800" algn="ctr" defTabSz="457200" rtl="0" fontAlgn="base">
        <a:spcBef>
          <a:spcPct val="0"/>
        </a:spcBef>
        <a:spcAft>
          <a:spcPct val="0"/>
        </a:spcAft>
        <a:defRPr kumimoji="1" sz="4400">
          <a:solidFill>
            <a:schemeClr val="tx1"/>
          </a:solidFill>
          <a:latin typeface="Calibri" pitchFamily="34" charset="0"/>
          <a:ea typeface="宋体" pitchFamily="2" charset="-122"/>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kumimoji="1"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kumimoji="1"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kumimoji="1"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kumimoji="1"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4" Type="http://schemas.openxmlformats.org/officeDocument/2006/relationships/image" Target="../media/image3.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tif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16.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bin"/><Relationship Id="rId4" Type="http://schemas.openxmlformats.org/officeDocument/2006/relationships/image" Target="../media/image17.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2052" name="矩形 2"/>
          <p:cNvSpPr>
            <a:spLocks noChangeArrowheads="1"/>
          </p:cNvSpPr>
          <p:nvPr/>
        </p:nvSpPr>
        <p:spPr bwMode="auto">
          <a:xfrm>
            <a:off x="3540124" y="738423"/>
            <a:ext cx="5508625"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kumimoji="1">
                <a:solidFill>
                  <a:schemeClr val="tx1"/>
                </a:solidFill>
                <a:latin typeface="Calibri" pitchFamily="34" charset="0"/>
                <a:ea typeface="宋体" pitchFamily="2" charset="-122"/>
              </a:defRPr>
            </a:lvl1pPr>
            <a:lvl2pPr marL="742950" indent="-285750">
              <a:defRPr kumimoji="1">
                <a:solidFill>
                  <a:schemeClr val="tx1"/>
                </a:solidFill>
                <a:latin typeface="Calibri" pitchFamily="34" charset="0"/>
                <a:ea typeface="宋体" pitchFamily="2" charset="-122"/>
              </a:defRPr>
            </a:lvl2pPr>
            <a:lvl3pPr marL="1143000" indent="-228600">
              <a:defRPr kumimoji="1">
                <a:solidFill>
                  <a:schemeClr val="tx1"/>
                </a:solidFill>
                <a:latin typeface="Calibri" pitchFamily="34" charset="0"/>
                <a:ea typeface="宋体" pitchFamily="2" charset="-122"/>
              </a:defRPr>
            </a:lvl3pPr>
            <a:lvl4pPr marL="1600200" indent="-228600">
              <a:defRPr kumimoji="1">
                <a:solidFill>
                  <a:schemeClr val="tx1"/>
                </a:solidFill>
                <a:latin typeface="Calibri" pitchFamily="34" charset="0"/>
                <a:ea typeface="宋体" pitchFamily="2" charset="-122"/>
              </a:defRPr>
            </a:lvl4pPr>
            <a:lvl5pPr marL="2057400" indent="-228600">
              <a:defRPr kumimoji="1">
                <a:solidFill>
                  <a:schemeClr val="tx1"/>
                </a:solidFill>
                <a:latin typeface="Calibri" pitchFamily="34" charset="0"/>
                <a:ea typeface="宋体" pitchFamily="2" charset="-122"/>
              </a:defRPr>
            </a:lvl5pPr>
            <a:lvl6pPr marL="25146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6pPr>
            <a:lvl7pPr marL="29718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7pPr>
            <a:lvl8pPr marL="34290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8pPr>
            <a:lvl9pPr marL="3886200" indent="-228600" defTabSz="457200" eaLnBrk="0" fontAlgn="base" hangingPunct="0">
              <a:spcBef>
                <a:spcPct val="0"/>
              </a:spcBef>
              <a:spcAft>
                <a:spcPct val="0"/>
              </a:spcAft>
              <a:defRPr kumimoji="1">
                <a:solidFill>
                  <a:schemeClr val="tx1"/>
                </a:solidFill>
                <a:latin typeface="Calibri" pitchFamily="34" charset="0"/>
                <a:ea typeface="宋体" pitchFamily="2" charset="-122"/>
              </a:defRPr>
            </a:lvl9pPr>
          </a:lstStyle>
          <a:p>
            <a:pPr algn="ctr" eaLnBrk="1" hangingPunct="1">
              <a:defRPr/>
            </a:pPr>
            <a:r>
              <a:rPr lang="zh-CN" altLang="en-US"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机器学习</a:t>
            </a:r>
            <a:endParaRPr lang="en-US" altLang="zh-CN"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endParaRPr>
          </a:p>
          <a:p>
            <a:pPr algn="ctr" eaLnBrk="1" hangingPunct="1">
              <a:defRPr/>
            </a:pPr>
            <a:r>
              <a:rPr lang="zh-CN" altLang="en-US"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第</a:t>
            </a:r>
            <a:r>
              <a:rPr lang="en-US" altLang="zh-CN"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11</a:t>
            </a:r>
            <a:r>
              <a:rPr lang="zh-CN" altLang="en-US" sz="2800" b="1" dirty="0" smtClean="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rPr>
              <a:t>章   深度学习</a:t>
            </a:r>
            <a:endParaRPr lang="zh-CN" altLang="en-US" sz="2800" b="1" dirty="0">
              <a:solidFill>
                <a:srgbClr val="E46C0A"/>
              </a:solidFill>
              <a:effectLst>
                <a:outerShdw blurRad="38100" dist="38100" dir="2700000" algn="tl">
                  <a:srgbClr val="000000">
                    <a:alpha val="43137"/>
                  </a:srgbClr>
                </a:outerShdw>
              </a:effectLst>
              <a:latin typeface="微软雅黑" pitchFamily="34" charset="-122"/>
              <a:ea typeface="微软雅黑" pitchFamily="34" charset="-122"/>
              <a:cs typeface="Arial" charset="0"/>
            </a:endParaRPr>
          </a:p>
        </p:txBody>
      </p:sp>
      <p:sp>
        <p:nvSpPr>
          <p:cNvPr id="3076" name="TextBox 1"/>
          <p:cNvSpPr txBox="1">
            <a:spLocks noChangeArrowheads="1"/>
          </p:cNvSpPr>
          <p:nvPr/>
        </p:nvSpPr>
        <p:spPr bwMode="auto">
          <a:xfrm>
            <a:off x="4487863" y="2085975"/>
            <a:ext cx="30765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a:spcBef>
                <a:spcPct val="0"/>
              </a:spcBef>
              <a:buFontTx/>
              <a:buNone/>
            </a:pPr>
            <a:r>
              <a:rPr lang="zh-CN" altLang="en-US" sz="1800" b="1">
                <a:latin typeface="微软雅黑" panose="020B0503020204020204" pitchFamily="34" charset="-122"/>
                <a:ea typeface="微软雅黑" panose="020B0503020204020204" pitchFamily="34" charset="-122"/>
              </a:rPr>
              <a:t>复旦大学  </a:t>
            </a:r>
            <a:r>
              <a:rPr lang="zh-CN" altLang="en-US" b="1">
                <a:latin typeface="微软雅黑" panose="020B0503020204020204" pitchFamily="34" charset="-122"/>
                <a:ea typeface="微软雅黑" panose="020B0503020204020204" pitchFamily="34" charset="-122"/>
              </a:rPr>
              <a:t>赵卫东</a:t>
            </a:r>
            <a:r>
              <a:rPr lang="zh-CN" altLang="en-US" sz="1800" b="1">
                <a:latin typeface="微软雅黑" panose="020B0503020204020204" pitchFamily="34" charset="-122"/>
                <a:ea typeface="微软雅黑" panose="020B0503020204020204" pitchFamily="34" charset="-122"/>
              </a:rPr>
              <a:t>  博士</a:t>
            </a:r>
            <a:endParaRPr lang="en-US" altLang="zh-CN" sz="1800" b="1">
              <a:latin typeface="微软雅黑" panose="020B0503020204020204" pitchFamily="34" charset="-122"/>
              <a:ea typeface="微软雅黑" panose="020B0503020204020204" pitchFamily="34" charset="-122"/>
            </a:endParaRPr>
          </a:p>
        </p:txBody>
      </p:sp>
      <p:sp>
        <p:nvSpPr>
          <p:cNvPr id="3" name="TextBox 2"/>
          <p:cNvSpPr txBox="1"/>
          <p:nvPr/>
        </p:nvSpPr>
        <p:spPr>
          <a:xfrm>
            <a:off x="5272088" y="2755900"/>
            <a:ext cx="2152650" cy="307975"/>
          </a:xfrm>
          <a:prstGeom prst="rect">
            <a:avLst/>
          </a:prstGeom>
          <a:noFill/>
        </p:spPr>
        <p:txBody>
          <a:bodyPr wrap="none">
            <a:spAutoFit/>
          </a:bodyPr>
          <a:lstStyle/>
          <a:p>
            <a:pPr>
              <a:defRPr/>
            </a:pP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wdzhao@fudan.edu.cn</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3078" name="Picture 9" descr="http://homepage.fudan.edu.cn/wdzhao/files/2011/06/%E6%97%A0%E6%A0%87%E9%A2%98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59425" y="3063875"/>
            <a:ext cx="1470025" cy="147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9" name="Picture 8"/>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980621" y="457200"/>
            <a:ext cx="2585357" cy="3619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066437"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400" dirty="0" smtClean="0"/>
              <a:t>平均池化</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r>
              <a:rPr lang="zh-CN" altLang="en-US" sz="1800" dirty="0" smtClean="0">
                <a:solidFill>
                  <a:srgbClr val="000000"/>
                </a:solidFill>
              </a:rPr>
              <a:t>平均池化对特征点只求平均，能够减少邻域大小受限造成的估计值方差增大的误差。更多的保留图像的背景信息，平均池化的过程如下图所示。</a:t>
            </a:r>
            <a:endParaRPr lang="en-US" altLang="zh-CN" sz="1800" dirty="0" smtClean="0">
              <a:solidFill>
                <a:srgbClr val="000000"/>
              </a:solidFill>
            </a:endParaRPr>
          </a:p>
        </p:txBody>
      </p:sp>
      <p:pic>
        <p:nvPicPr>
          <p:cNvPr id="10" name="Picture 307"/>
          <p:cNvPicPr/>
          <p:nvPr/>
        </p:nvPicPr>
        <p:blipFill>
          <a:blip r:embed="rId2"/>
          <a:stretch>
            <a:fillRect/>
          </a:stretch>
        </p:blipFill>
        <p:spPr>
          <a:xfrm>
            <a:off x="2098357" y="2290899"/>
            <a:ext cx="4441780" cy="1924050"/>
          </a:xfrm>
          <a:prstGeom prst="rect">
            <a:avLst/>
          </a:prstGeom>
        </p:spPr>
      </p:pic>
    </p:spTree>
    <p:extLst>
      <p:ext uri="{BB962C8B-B14F-4D97-AF65-F5344CB8AC3E}">
        <p14:creationId xmlns:p14="http://schemas.microsoft.com/office/powerpoint/2010/main" val="286389911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11868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400" smtClean="0"/>
              <a:t>最大化池</a:t>
            </a:r>
            <a:r>
              <a:rPr kumimoji="0" lang="zh-CN" altLang="en-US" sz="1400" dirty="0" smtClean="0"/>
              <a:t>化</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255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r>
              <a:rPr lang="zh-CN" altLang="en-US" sz="1800" dirty="0" smtClean="0">
                <a:solidFill>
                  <a:srgbClr val="000000"/>
                </a:solidFill>
              </a:rPr>
              <a:t>最大化池化对特征点取最大值，能够减小卷积层参数误差造成估计均值的偏移的误差，更多的保留图像的纹理信息，最大化池化的过程如下图所示。</a:t>
            </a:r>
            <a:endParaRPr lang="en-US" altLang="zh-CN" sz="1800" dirty="0" smtClean="0">
              <a:solidFill>
                <a:srgbClr val="000000"/>
              </a:solidFill>
            </a:endParaRPr>
          </a:p>
        </p:txBody>
      </p:sp>
      <p:pic>
        <p:nvPicPr>
          <p:cNvPr id="13" name="Picture 308"/>
          <p:cNvPicPr/>
          <p:nvPr/>
        </p:nvPicPr>
        <p:blipFill>
          <a:blip r:embed="rId2"/>
          <a:stretch>
            <a:fillRect/>
          </a:stretch>
        </p:blipFill>
        <p:spPr>
          <a:xfrm>
            <a:off x="2270714" y="2364495"/>
            <a:ext cx="4373927" cy="2052276"/>
          </a:xfrm>
          <a:prstGeom prst="rect">
            <a:avLst/>
          </a:prstGeom>
        </p:spPr>
      </p:pic>
    </p:spTree>
    <p:extLst>
      <p:ext uri="{BB962C8B-B14F-4D97-AF65-F5344CB8AC3E}">
        <p14:creationId xmlns:p14="http://schemas.microsoft.com/office/powerpoint/2010/main" val="13245081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11868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400" dirty="0" smtClean="0"/>
              <a:t>随机池化</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252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endParaRPr lang="zh-CN" altLang="en-US" sz="1800" dirty="0" smtClean="0">
              <a:solidFill>
                <a:srgbClr val="000000"/>
              </a:solidFill>
            </a:endParaRPr>
          </a:p>
          <a:p>
            <a:pPr marL="0" indent="0">
              <a:buNone/>
            </a:pPr>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随机池化介于平均池化和最大化池化之间，通过对像素点按照数值大小赋予概率，再按照概率进行采样。在平均意义上与平均池化近似，在局部意义上则服从最大化池化的准则。</a:t>
            </a:r>
            <a:endParaRPr lang="en-US" altLang="zh-CN" sz="1800" dirty="0" smtClean="0">
              <a:solidFill>
                <a:srgbClr val="000000"/>
              </a:solidFill>
            </a:endParaRPr>
          </a:p>
        </p:txBody>
      </p:sp>
    </p:spTree>
    <p:extLst>
      <p:ext uri="{BB962C8B-B14F-4D97-AF65-F5344CB8AC3E}">
        <p14:creationId xmlns:p14="http://schemas.microsoft.com/office/powerpoint/2010/main" val="135574398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292860"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400" smtClean="0"/>
              <a:t>全局平均池</a:t>
            </a:r>
            <a:r>
              <a:rPr kumimoji="0" lang="zh-CN" altLang="en-US" sz="1400" dirty="0" smtClean="0"/>
              <a:t>化</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532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r>
              <a:rPr lang="zh-CN" altLang="en-US" sz="1800" dirty="0" smtClean="0">
                <a:solidFill>
                  <a:srgbClr val="000000"/>
                </a:solidFill>
              </a:rPr>
              <a:t>全局平均池化是将某一通道的所有特征求和后取平均值，形成一个新的特征值，可用于替代最后的全连接层，用全局平均池化层（将图片尺寸变为</a:t>
            </a:r>
            <a:r>
              <a:rPr lang="en-US" altLang="zh-CN" sz="1800" dirty="0" smtClean="0">
                <a:solidFill>
                  <a:srgbClr val="000000"/>
                </a:solidFill>
              </a:rPr>
              <a:t>1X1</a:t>
            </a:r>
            <a:r>
              <a:rPr lang="zh-CN" altLang="en-US" sz="1800" dirty="0" smtClean="0">
                <a:solidFill>
                  <a:srgbClr val="000000"/>
                </a:solidFill>
              </a:rPr>
              <a:t>）来取代之。可以避免网络层数较深时引起的过拟合问题。过程如下图所示。</a:t>
            </a:r>
            <a:endParaRPr lang="en-US" altLang="zh-CN" sz="1800" dirty="0" smtClean="0">
              <a:solidFill>
                <a:srgbClr val="000000"/>
              </a:solidFill>
            </a:endParaRPr>
          </a:p>
        </p:txBody>
      </p:sp>
      <p:pic>
        <p:nvPicPr>
          <p:cNvPr id="10" name="Picture 309"/>
          <p:cNvPicPr/>
          <p:nvPr/>
        </p:nvPicPr>
        <p:blipFill>
          <a:blip r:embed="rId2"/>
          <a:stretch>
            <a:fillRect/>
          </a:stretch>
        </p:blipFill>
        <p:spPr>
          <a:xfrm>
            <a:off x="2396943" y="2684356"/>
            <a:ext cx="4350113" cy="1790339"/>
          </a:xfrm>
          <a:prstGeom prst="rect">
            <a:avLst/>
          </a:prstGeom>
        </p:spPr>
      </p:pic>
    </p:spTree>
    <p:extLst>
      <p:ext uri="{BB962C8B-B14F-4D97-AF65-F5344CB8AC3E}">
        <p14:creationId xmlns:p14="http://schemas.microsoft.com/office/powerpoint/2010/main" val="127136794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58895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400" smtClean="0"/>
              <a:t>空间金字塔池</a:t>
            </a:r>
            <a:r>
              <a:rPr kumimoji="0" lang="zh-CN" altLang="en-US" sz="1400" dirty="0" smtClean="0"/>
              <a:t>化</a:t>
            </a:r>
            <a:endParaRPr kumimoji="0" lang="zh-CN" altLang="en-US" sz="14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endParaRPr lang="zh-CN" altLang="en-US" sz="1800" dirty="0" smtClean="0">
              <a:solidFill>
                <a:srgbClr val="000000"/>
              </a:solidFill>
            </a:endParaRPr>
          </a:p>
          <a:p>
            <a:r>
              <a:rPr lang="zh-CN" altLang="en-US" sz="1800" dirty="0" smtClean="0">
                <a:solidFill>
                  <a:srgbClr val="000000"/>
                </a:solidFill>
              </a:rPr>
              <a:t>空间金字塔池化可以把任何尺度的图像的卷积特征转化成相同维度，这不仅可以让</a:t>
            </a:r>
            <a:r>
              <a:rPr lang="en-US" altLang="zh-CN" sz="1800" dirty="0" smtClean="0">
                <a:solidFill>
                  <a:srgbClr val="000000"/>
                </a:solidFill>
              </a:rPr>
              <a:t>CNN</a:t>
            </a:r>
            <a:r>
              <a:rPr lang="zh-CN" altLang="en-US" sz="1800" dirty="0" smtClean="0">
                <a:solidFill>
                  <a:srgbClr val="000000"/>
                </a:solidFill>
              </a:rPr>
              <a:t>处理任意尺度的图像，还能避免图片裁剪和变形操作，导致信息丢失，具有非常重要的意义。一般的</a:t>
            </a:r>
            <a:r>
              <a:rPr lang="en-US" altLang="zh-CN" sz="1800" dirty="0" smtClean="0">
                <a:solidFill>
                  <a:srgbClr val="000000"/>
                </a:solidFill>
              </a:rPr>
              <a:t>CNN</a:t>
            </a:r>
            <a:r>
              <a:rPr lang="zh-CN" altLang="en-US" sz="1800" dirty="0" smtClean="0">
                <a:solidFill>
                  <a:srgbClr val="000000"/>
                </a:solidFill>
              </a:rPr>
              <a:t>都要求输入图像的大小是固定的，这是因为全连接层的输入需要固定输入维度，但卷积操作没有对图像尺寸进行限制，所有空间金字塔池化对图像进行卷积，然后转化成维度相同的特征输入到全连接层，这样就可以把</a:t>
            </a:r>
            <a:r>
              <a:rPr lang="en-US" altLang="zh-CN" sz="1800" dirty="0" smtClean="0">
                <a:solidFill>
                  <a:srgbClr val="000000"/>
                </a:solidFill>
              </a:rPr>
              <a:t>CNN</a:t>
            </a:r>
            <a:r>
              <a:rPr lang="zh-CN" altLang="en-US" sz="1800" dirty="0" smtClean="0">
                <a:solidFill>
                  <a:srgbClr val="000000"/>
                </a:solidFill>
              </a:rPr>
              <a:t>扩展到任意大小的图像，使</a:t>
            </a:r>
            <a:r>
              <a:rPr lang="en-US" altLang="zh-CN" sz="1800" dirty="0" smtClean="0">
                <a:solidFill>
                  <a:srgbClr val="000000"/>
                </a:solidFill>
              </a:rPr>
              <a:t>CNN</a:t>
            </a:r>
            <a:r>
              <a:rPr lang="zh-CN" altLang="en-US" sz="1800" dirty="0" smtClean="0">
                <a:solidFill>
                  <a:srgbClr val="000000"/>
                </a:solidFill>
              </a:rPr>
              <a:t>模型更加灵活。</a:t>
            </a:r>
            <a:endParaRPr lang="en-US" altLang="zh-CN" sz="1800" dirty="0" smtClean="0">
              <a:solidFill>
                <a:srgbClr val="000000"/>
              </a:solidFill>
            </a:endParaRPr>
          </a:p>
        </p:txBody>
      </p:sp>
    </p:spTree>
    <p:extLst>
      <p:ext uri="{BB962C8B-B14F-4D97-AF65-F5344CB8AC3E}">
        <p14:creationId xmlns:p14="http://schemas.microsoft.com/office/powerpoint/2010/main" val="55494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05772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全连接层</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a:solidFill>
                <a:srgbClr val="000000"/>
              </a:solidFill>
            </a:endParaRPr>
          </a:p>
          <a:p>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卷积层得到的每张特征图表示输入信号的一种特征，而它的层数越高表示这一特征越抽象，为了综合低层的每个卷积层特征，用全连接层将这些特征结合到一起，然后用</a:t>
            </a:r>
            <a:r>
              <a:rPr lang="en-US" altLang="zh-CN" sz="1800" dirty="0" err="1" smtClean="0">
                <a:solidFill>
                  <a:srgbClr val="000000"/>
                </a:solidFill>
              </a:rPr>
              <a:t>Softmax</a:t>
            </a:r>
            <a:r>
              <a:rPr lang="zh-CN" altLang="en-US" sz="1800" dirty="0" smtClean="0">
                <a:solidFill>
                  <a:srgbClr val="000000"/>
                </a:solidFill>
              </a:rPr>
              <a:t>进行分类或逻辑回归分析。</a:t>
            </a:r>
            <a:endParaRPr lang="en-US" altLang="zh-CN" sz="1800" dirty="0" smtClean="0">
              <a:solidFill>
                <a:srgbClr val="000000"/>
              </a:solidFill>
            </a:endParaRPr>
          </a:p>
        </p:txBody>
      </p:sp>
    </p:spTree>
    <p:extLst>
      <p:ext uri="{BB962C8B-B14F-4D97-AF65-F5344CB8AC3E}">
        <p14:creationId xmlns:p14="http://schemas.microsoft.com/office/powerpoint/2010/main" val="11317432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05772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dirty="0" smtClean="0"/>
              <a:t>输出层</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19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a:solidFill>
                <a:srgbClr val="000000"/>
              </a:solidFill>
            </a:endParaRPr>
          </a:p>
          <a:p>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输出层的另一项任务是进行反向传播，依次向后进行梯度传递，计算相应的损失函数，并重新更新权重值。在训练过程中可以采用</a:t>
            </a:r>
            <a:r>
              <a:rPr lang="en-US" altLang="zh-CN" sz="1800" dirty="0" smtClean="0">
                <a:solidFill>
                  <a:srgbClr val="000000"/>
                </a:solidFill>
              </a:rPr>
              <a:t>Dropout</a:t>
            </a:r>
            <a:r>
              <a:rPr lang="zh-CN" altLang="en-US" sz="1800" dirty="0" smtClean="0">
                <a:solidFill>
                  <a:srgbClr val="000000"/>
                </a:solidFill>
              </a:rPr>
              <a:t>来避免训练过程产生过拟合。输出层的结构与传统神经网络相似，是基于上一全连接层的结果进行类别判别。</a:t>
            </a:r>
            <a:endParaRPr lang="en-US" altLang="zh-CN" sz="1800" dirty="0" smtClean="0">
              <a:solidFill>
                <a:srgbClr val="000000"/>
              </a:solidFill>
            </a:endParaRPr>
          </a:p>
        </p:txBody>
      </p:sp>
    </p:spTree>
    <p:extLst>
      <p:ext uri="{BB962C8B-B14F-4D97-AF65-F5344CB8AC3E}">
        <p14:creationId xmlns:p14="http://schemas.microsoft.com/office/powerpoint/2010/main" val="11827518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03308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常见卷积神经网络</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1762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en-US" altLang="zh-CN" sz="1800" dirty="0" smtClean="0">
              <a:solidFill>
                <a:srgbClr val="000000"/>
              </a:solidFill>
            </a:endParaRPr>
          </a:p>
          <a:p>
            <a:r>
              <a:rPr lang="zh-CN" altLang="en-US" sz="1800" dirty="0" smtClean="0">
                <a:solidFill>
                  <a:srgbClr val="000000"/>
                </a:solidFill>
              </a:rPr>
              <a:t>卷积神经网络发展至今，有大量</a:t>
            </a:r>
            <a:r>
              <a:rPr lang="en-US" altLang="zh-CN" sz="1800" dirty="0" smtClean="0">
                <a:solidFill>
                  <a:srgbClr val="000000"/>
                </a:solidFill>
              </a:rPr>
              <a:t>CNN</a:t>
            </a:r>
            <a:r>
              <a:rPr lang="zh-CN" altLang="en-US" sz="1800" dirty="0" smtClean="0">
                <a:solidFill>
                  <a:srgbClr val="000000"/>
                </a:solidFill>
              </a:rPr>
              <a:t>网络结构被公开，如：</a:t>
            </a:r>
            <a:endParaRPr lang="en-US" altLang="zh-CN" sz="1800" dirty="0">
              <a:solidFill>
                <a:srgbClr val="000000"/>
              </a:solidFill>
            </a:endParaRPr>
          </a:p>
          <a:p>
            <a:pPr lvl="1"/>
            <a:endParaRPr lang="zh-CN" altLang="en-US" sz="1400" dirty="0" smtClean="0">
              <a:solidFill>
                <a:srgbClr val="000000"/>
              </a:solidFill>
            </a:endParaRPr>
          </a:p>
          <a:p>
            <a:pPr lvl="1"/>
            <a:r>
              <a:rPr lang="en-US" altLang="zh-CN" sz="1400" dirty="0" err="1" smtClean="0">
                <a:solidFill>
                  <a:srgbClr val="000000"/>
                </a:solidFill>
              </a:rPr>
              <a:t>LeNet</a:t>
            </a:r>
            <a:endParaRPr lang="zh-CN" altLang="en-US" sz="1400" dirty="0" smtClean="0">
              <a:solidFill>
                <a:srgbClr val="000000"/>
              </a:solidFill>
            </a:endParaRPr>
          </a:p>
          <a:p>
            <a:pPr lvl="1"/>
            <a:r>
              <a:rPr lang="en-US" altLang="zh-CN" sz="1400" dirty="0" err="1" smtClean="0">
                <a:solidFill>
                  <a:srgbClr val="000000"/>
                </a:solidFill>
              </a:rPr>
              <a:t>AlexNet</a:t>
            </a:r>
            <a:endParaRPr lang="zh-CN" altLang="en-US" sz="1400" dirty="0" smtClean="0">
              <a:solidFill>
                <a:srgbClr val="000000"/>
              </a:solidFill>
            </a:endParaRPr>
          </a:p>
          <a:p>
            <a:pPr lvl="1"/>
            <a:r>
              <a:rPr lang="en-US" altLang="zh-CN" sz="1400" dirty="0" err="1" smtClean="0">
                <a:solidFill>
                  <a:srgbClr val="000000"/>
                </a:solidFill>
              </a:rPr>
              <a:t>GoogleNet</a:t>
            </a:r>
            <a:endParaRPr lang="zh-CN" altLang="en-US" sz="1400" dirty="0" smtClean="0">
              <a:solidFill>
                <a:srgbClr val="000000"/>
              </a:solidFill>
            </a:endParaRPr>
          </a:p>
          <a:p>
            <a:pPr lvl="1"/>
            <a:r>
              <a:rPr lang="en-US" altLang="zh-CN" sz="1400" dirty="0" err="1" smtClean="0">
                <a:solidFill>
                  <a:srgbClr val="000000"/>
                </a:solidFill>
              </a:rPr>
              <a:t>VGGNet</a:t>
            </a:r>
            <a:endParaRPr lang="zh-CN" altLang="en-US" sz="1400" dirty="0" smtClean="0">
              <a:solidFill>
                <a:srgbClr val="000000"/>
              </a:solidFill>
            </a:endParaRPr>
          </a:p>
          <a:p>
            <a:pPr lvl="1"/>
            <a:r>
              <a:rPr lang="en-US" altLang="zh-CN" sz="1400" dirty="0" smtClean="0">
                <a:solidFill>
                  <a:srgbClr val="000000"/>
                </a:solidFill>
              </a:rPr>
              <a:t>Deep</a:t>
            </a:r>
            <a:r>
              <a:rPr lang="zh-CN" altLang="en-US" sz="1400" dirty="0" smtClean="0">
                <a:solidFill>
                  <a:srgbClr val="000000"/>
                </a:solidFill>
              </a:rPr>
              <a:t> </a:t>
            </a:r>
            <a:r>
              <a:rPr lang="en-US" altLang="zh-CN" sz="1400" dirty="0" smtClean="0">
                <a:solidFill>
                  <a:srgbClr val="000000"/>
                </a:solidFill>
              </a:rPr>
              <a:t>Residual</a:t>
            </a:r>
            <a:r>
              <a:rPr lang="zh-CN" altLang="en-US" sz="1400" dirty="0" smtClean="0">
                <a:solidFill>
                  <a:srgbClr val="000000"/>
                </a:solidFill>
              </a:rPr>
              <a:t> </a:t>
            </a:r>
            <a:r>
              <a:rPr lang="en-US" altLang="zh-CN" sz="1400" dirty="0" smtClean="0">
                <a:solidFill>
                  <a:srgbClr val="000000"/>
                </a:solidFill>
              </a:rPr>
              <a:t>Learning</a:t>
            </a:r>
            <a:endParaRPr lang="en-US" altLang="zh-CN" sz="1400" dirty="0" smtClean="0">
              <a:solidFill>
                <a:srgbClr val="000000"/>
              </a:solidFill>
            </a:endParaRPr>
          </a:p>
          <a:p>
            <a:endParaRPr lang="zh-CN" altLang="en-US" sz="1800" dirty="0" smtClean="0">
              <a:solidFill>
                <a:srgbClr val="000000"/>
              </a:solidFill>
            </a:endParaRPr>
          </a:p>
          <a:p>
            <a:endParaRPr lang="zh-CN" altLang="en-US" sz="1800" dirty="0" smtClean="0">
              <a:solidFill>
                <a:srgbClr val="000000"/>
              </a:solidFill>
            </a:endParaRPr>
          </a:p>
          <a:p>
            <a:endParaRPr lang="en-US" altLang="zh-CN" sz="1400" dirty="0">
              <a:solidFill>
                <a:srgbClr val="000000"/>
              </a:solidFill>
            </a:endParaRPr>
          </a:p>
        </p:txBody>
      </p:sp>
    </p:spTree>
    <p:extLst>
      <p:ext uri="{BB962C8B-B14F-4D97-AF65-F5344CB8AC3E}">
        <p14:creationId xmlns:p14="http://schemas.microsoft.com/office/powerpoint/2010/main" val="125571120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811212"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600" smtClean="0"/>
              <a:t>LeNet</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70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a:solidFill>
                <a:srgbClr val="000000"/>
              </a:solidFill>
            </a:endParaRPr>
          </a:p>
          <a:p>
            <a:r>
              <a:rPr lang="en-US" altLang="zh-CN" sz="1800" dirty="0" err="1" smtClean="0">
                <a:solidFill>
                  <a:srgbClr val="000000"/>
                </a:solidFill>
              </a:rPr>
              <a:t>LeNet</a:t>
            </a:r>
            <a:r>
              <a:rPr lang="zh-CN" altLang="en-US" sz="1800" dirty="0" smtClean="0">
                <a:solidFill>
                  <a:srgbClr val="000000"/>
                </a:solidFill>
              </a:rPr>
              <a:t>是较早出现的卷积神经网络，其网络结构如下图所示</a:t>
            </a:r>
            <a:r>
              <a:rPr lang="zh-CN" altLang="en-US" sz="1800" dirty="0" smtClean="0">
                <a:solidFill>
                  <a:srgbClr val="000000"/>
                </a:solidFill>
              </a:rPr>
              <a:t>。</a:t>
            </a:r>
            <a:endParaRPr lang="en-US" altLang="zh-CN" sz="1800" dirty="0" smtClean="0">
              <a:solidFill>
                <a:srgbClr val="000000"/>
              </a:solidFill>
            </a:endParaRPr>
          </a:p>
        </p:txBody>
      </p:sp>
      <p:pic>
        <p:nvPicPr>
          <p:cNvPr id="10" name="Picture 453"/>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32622" y="2035719"/>
            <a:ext cx="5278755" cy="1995170"/>
          </a:xfrm>
          <a:prstGeom prst="rect">
            <a:avLst/>
          </a:prstGeom>
          <a:noFill/>
          <a:ln>
            <a:noFill/>
          </a:ln>
        </p:spPr>
      </p:pic>
    </p:spTree>
    <p:extLst>
      <p:ext uri="{BB962C8B-B14F-4D97-AF65-F5344CB8AC3E}">
        <p14:creationId xmlns:p14="http://schemas.microsoft.com/office/powerpoint/2010/main" val="20812410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71809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600" smtClean="0"/>
              <a:t>LeNet</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1947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r>
              <a:rPr lang="en-US" altLang="zh-CN" sz="1800" dirty="0" err="1" smtClean="0">
                <a:solidFill>
                  <a:srgbClr val="000000"/>
                </a:solidFill>
              </a:rPr>
              <a:t>LeNet</a:t>
            </a:r>
            <a:r>
              <a:rPr lang="zh-CN" altLang="en-US" sz="1800" dirty="0" smtClean="0">
                <a:solidFill>
                  <a:srgbClr val="000000"/>
                </a:solidFill>
              </a:rPr>
              <a:t>输入图像大小为</a:t>
            </a:r>
            <a:r>
              <a:rPr lang="en-US" altLang="zh-CN" sz="1800" dirty="0" smtClean="0">
                <a:solidFill>
                  <a:srgbClr val="000000"/>
                </a:solidFill>
              </a:rPr>
              <a:t>32X32</a:t>
            </a:r>
            <a:r>
              <a:rPr lang="zh-CN" altLang="en-US" sz="1800" dirty="0" smtClean="0">
                <a:solidFill>
                  <a:srgbClr val="000000"/>
                </a:solidFill>
              </a:rPr>
              <a:t>，</a:t>
            </a:r>
            <a:r>
              <a:rPr lang="en-US" altLang="zh-CN" sz="1800" dirty="0" smtClean="0">
                <a:solidFill>
                  <a:srgbClr val="000000"/>
                </a:solidFill>
              </a:rPr>
              <a:t>C1</a:t>
            </a:r>
            <a:r>
              <a:rPr lang="zh-CN" altLang="en-US" sz="1800" dirty="0" smtClean="0">
                <a:solidFill>
                  <a:srgbClr val="000000"/>
                </a:solidFill>
              </a:rPr>
              <a:t>、</a:t>
            </a:r>
            <a:r>
              <a:rPr lang="en-US" altLang="zh-CN" sz="1800" dirty="0" smtClean="0">
                <a:solidFill>
                  <a:srgbClr val="000000"/>
                </a:solidFill>
              </a:rPr>
              <a:t>C3</a:t>
            </a:r>
            <a:r>
              <a:rPr lang="zh-CN" altLang="en-US" sz="1800" dirty="0" smtClean="0">
                <a:solidFill>
                  <a:srgbClr val="000000"/>
                </a:solidFill>
              </a:rPr>
              <a:t>、</a:t>
            </a:r>
            <a:r>
              <a:rPr lang="en-US" altLang="zh-CN" sz="1800" dirty="0" smtClean="0">
                <a:solidFill>
                  <a:srgbClr val="000000"/>
                </a:solidFill>
              </a:rPr>
              <a:t>C5</a:t>
            </a:r>
            <a:r>
              <a:rPr lang="zh-CN" altLang="en-US" sz="1800" dirty="0" smtClean="0">
                <a:solidFill>
                  <a:srgbClr val="000000"/>
                </a:solidFill>
              </a:rPr>
              <a:t>是卷积层，卷积核在二维平面上平移，并且卷积核的不断移动提取出新的图像，这个图像完全由卷积核在各个位置时的乘积求和的结果组成。池化层有两个，分别是</a:t>
            </a:r>
            <a:r>
              <a:rPr lang="en-US" altLang="zh-CN" sz="1800" dirty="0" smtClean="0">
                <a:solidFill>
                  <a:srgbClr val="000000"/>
                </a:solidFill>
              </a:rPr>
              <a:t>S2</a:t>
            </a:r>
            <a:r>
              <a:rPr lang="zh-CN" altLang="en-US" sz="1800" dirty="0" smtClean="0">
                <a:solidFill>
                  <a:srgbClr val="000000"/>
                </a:solidFill>
              </a:rPr>
              <a:t>和</a:t>
            </a:r>
            <a:r>
              <a:rPr lang="en-US" altLang="zh-CN" sz="1800" dirty="0" smtClean="0">
                <a:solidFill>
                  <a:srgbClr val="000000"/>
                </a:solidFill>
              </a:rPr>
              <a:t>S4</a:t>
            </a:r>
            <a:r>
              <a:rPr lang="zh-CN" altLang="en-US" sz="1800" dirty="0" smtClean="0">
                <a:solidFill>
                  <a:srgbClr val="000000"/>
                </a:solidFill>
              </a:rPr>
              <a:t>，池化过程一方面可以降低模型的过拟合程度，因为减弱了某些不显著的噪声特征，另一方面可以强化图像中的显著特征。</a:t>
            </a:r>
            <a:r>
              <a:rPr lang="en-US" altLang="zh-CN" sz="1800" dirty="0" smtClean="0">
                <a:solidFill>
                  <a:srgbClr val="000000"/>
                </a:solidFill>
              </a:rPr>
              <a:t>S2</a:t>
            </a:r>
            <a:r>
              <a:rPr lang="zh-CN" altLang="en-US" sz="1800" dirty="0" smtClean="0">
                <a:solidFill>
                  <a:srgbClr val="000000"/>
                </a:solidFill>
              </a:rPr>
              <a:t>层是</a:t>
            </a:r>
            <a:r>
              <a:rPr lang="en-US" altLang="zh-CN" sz="1800" dirty="0" smtClean="0">
                <a:solidFill>
                  <a:srgbClr val="000000"/>
                </a:solidFill>
              </a:rPr>
              <a:t>6</a:t>
            </a:r>
            <a:r>
              <a:rPr lang="zh-CN" altLang="en-US" sz="1800" dirty="0" smtClean="0">
                <a:solidFill>
                  <a:srgbClr val="000000"/>
                </a:solidFill>
              </a:rPr>
              <a:t>个</a:t>
            </a:r>
            <a:r>
              <a:rPr lang="en-US" altLang="zh-CN" sz="1800" dirty="0" smtClean="0">
                <a:solidFill>
                  <a:srgbClr val="000000"/>
                </a:solidFill>
              </a:rPr>
              <a:t>14X14</a:t>
            </a:r>
            <a:r>
              <a:rPr lang="zh-CN" altLang="en-US" sz="1800" dirty="0" smtClean="0">
                <a:solidFill>
                  <a:srgbClr val="000000"/>
                </a:solidFill>
              </a:rPr>
              <a:t>的特征映射，其中每一个单元与前一层的</a:t>
            </a:r>
            <a:r>
              <a:rPr lang="en-US" altLang="zh-CN" sz="1800" dirty="0" smtClean="0">
                <a:solidFill>
                  <a:srgbClr val="000000"/>
                </a:solidFill>
              </a:rPr>
              <a:t>2X2</a:t>
            </a:r>
            <a:r>
              <a:rPr lang="zh-CN" altLang="en-US" sz="1800" dirty="0" smtClean="0">
                <a:solidFill>
                  <a:srgbClr val="000000"/>
                </a:solidFill>
              </a:rPr>
              <a:t>领域相连接。全连接层的结构与传统多层感知器相似，共有</a:t>
            </a:r>
            <a:r>
              <a:rPr lang="en-US" altLang="zh-CN" sz="1800" dirty="0" smtClean="0">
                <a:solidFill>
                  <a:srgbClr val="000000"/>
                </a:solidFill>
              </a:rPr>
              <a:t>84</a:t>
            </a:r>
            <a:r>
              <a:rPr lang="zh-CN" altLang="en-US" sz="1800" dirty="0" smtClean="0">
                <a:solidFill>
                  <a:srgbClr val="000000"/>
                </a:solidFill>
              </a:rPr>
              <a:t>个神经元，这些神经元与</a:t>
            </a:r>
            <a:r>
              <a:rPr lang="en-US" altLang="zh-CN" sz="1800" dirty="0" smtClean="0">
                <a:solidFill>
                  <a:srgbClr val="000000"/>
                </a:solidFill>
              </a:rPr>
              <a:t>C5</a:t>
            </a:r>
            <a:r>
              <a:rPr lang="zh-CN" altLang="en-US" sz="1800" dirty="0" smtClean="0">
                <a:solidFill>
                  <a:srgbClr val="000000"/>
                </a:solidFill>
              </a:rPr>
              <a:t>层全连接。输出是</a:t>
            </a:r>
            <a:r>
              <a:rPr lang="en-US" altLang="zh-CN" sz="1800" dirty="0" smtClean="0">
                <a:solidFill>
                  <a:srgbClr val="000000"/>
                </a:solidFill>
              </a:rPr>
              <a:t>10</a:t>
            </a:r>
            <a:r>
              <a:rPr lang="zh-CN" altLang="en-US" sz="1800" dirty="0" smtClean="0">
                <a:solidFill>
                  <a:srgbClr val="000000"/>
                </a:solidFill>
              </a:rPr>
              <a:t>个类别，每个类别一个神经元，表示数字其属于</a:t>
            </a:r>
            <a:r>
              <a:rPr lang="en-US" altLang="zh-CN" sz="1800" dirty="0" smtClean="0">
                <a:solidFill>
                  <a:srgbClr val="000000"/>
                </a:solidFill>
              </a:rPr>
              <a:t>0-9</a:t>
            </a:r>
            <a:r>
              <a:rPr lang="zh-CN" altLang="en-US" sz="1800" dirty="0" smtClean="0">
                <a:solidFill>
                  <a:srgbClr val="000000"/>
                </a:solidFill>
              </a:rPr>
              <a:t>的概率，每类一个欧式径向基函数单元组成，共有</a:t>
            </a:r>
            <a:r>
              <a:rPr lang="en-US" altLang="zh-CN" sz="1800" dirty="0" smtClean="0">
                <a:solidFill>
                  <a:srgbClr val="000000"/>
                </a:solidFill>
              </a:rPr>
              <a:t>84</a:t>
            </a:r>
            <a:r>
              <a:rPr lang="zh-CN" altLang="en-US" sz="1800" dirty="0" smtClean="0">
                <a:solidFill>
                  <a:srgbClr val="000000"/>
                </a:solidFill>
              </a:rPr>
              <a:t>个输入，输出单元计算输入向量和参数向量之间的欧式距离，距离越远</a:t>
            </a:r>
            <a:r>
              <a:rPr lang="en-US" altLang="zh-CN" sz="1800" dirty="0" smtClean="0">
                <a:solidFill>
                  <a:srgbClr val="000000"/>
                </a:solidFill>
              </a:rPr>
              <a:t>RBF</a:t>
            </a:r>
            <a:r>
              <a:rPr lang="zh-CN" altLang="en-US" sz="1800" dirty="0" smtClean="0">
                <a:solidFill>
                  <a:srgbClr val="000000"/>
                </a:solidFill>
              </a:rPr>
              <a:t>输出越大，损失函数结果越大。</a:t>
            </a:r>
          </a:p>
        </p:txBody>
      </p:sp>
    </p:spTree>
    <p:extLst>
      <p:ext uri="{BB962C8B-B14F-4D97-AF65-F5344CB8AC3E}">
        <p14:creationId xmlns:p14="http://schemas.microsoft.com/office/powerpoint/2010/main" val="130759598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416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章节介绍</a:t>
            </a: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6" name="矩形 3"/>
          <p:cNvSpPr>
            <a:spLocks noChangeArrowheads="1"/>
          </p:cNvSpPr>
          <p:nvPr/>
        </p:nvSpPr>
        <p:spPr bwMode="auto">
          <a:xfrm>
            <a:off x="596900" y="1000471"/>
            <a:ext cx="8045450" cy="2363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en-US" altLang="zh-CN" sz="1800" dirty="0" smtClean="0">
              <a:solidFill>
                <a:srgbClr val="000000"/>
              </a:solidFill>
            </a:endParaRPr>
          </a:p>
          <a:p>
            <a:r>
              <a:rPr lang="zh-CN" altLang="en-US" sz="1800" dirty="0" smtClean="0">
                <a:solidFill>
                  <a:srgbClr val="000000"/>
                </a:solidFill>
              </a:rPr>
              <a:t>深度学习是一种利用复杂结构的多个处理层来实现对数据进行高层次抽象的算法，是机器学习的一个重要分支。传统的</a:t>
            </a:r>
            <a:r>
              <a:rPr lang="en-US" altLang="zh-CN" sz="1800" dirty="0" smtClean="0">
                <a:solidFill>
                  <a:srgbClr val="000000"/>
                </a:solidFill>
              </a:rPr>
              <a:t>BP</a:t>
            </a:r>
            <a:r>
              <a:rPr lang="zh-CN" altLang="en-US" sz="1800" dirty="0" smtClean="0">
                <a:solidFill>
                  <a:srgbClr val="000000"/>
                </a:solidFill>
              </a:rPr>
              <a:t>算法仅有几层网络，需要手工指定特征且易出现局部最优问题，而深度学习引入了概率生成模型，可自动地从训练集提取特征，解决了手工特征考虑不周的问题，而且初始化了神经网络权重，采用反向传播算法进行训练，与</a:t>
            </a:r>
            <a:r>
              <a:rPr lang="en-US" altLang="zh-CN" sz="1800" dirty="0" smtClean="0">
                <a:solidFill>
                  <a:srgbClr val="000000"/>
                </a:solidFill>
              </a:rPr>
              <a:t>BP</a:t>
            </a:r>
            <a:r>
              <a:rPr lang="zh-CN" altLang="en-US" sz="1800" dirty="0" smtClean="0">
                <a:solidFill>
                  <a:srgbClr val="000000"/>
                </a:solidFill>
              </a:rPr>
              <a:t>算法相比取得了很好的效果。本章主要介绍了深度学习相关的概念和主流框架，重点介绍卷积神经网络和循环神经网络的结构</a:t>
            </a:r>
            <a:r>
              <a:rPr lang="zh-CN" altLang="en-US" sz="1800" smtClean="0">
                <a:solidFill>
                  <a:srgbClr val="000000"/>
                </a:solidFill>
              </a:rPr>
              <a:t>以及常见应用。</a:t>
            </a:r>
            <a:endParaRPr lang="zh-CN" altLang="en-US" sz="1800" dirty="0">
              <a:solidFill>
                <a:srgbClr val="000000"/>
              </a:solidFill>
            </a:endParaRPr>
          </a:p>
        </p:txBody>
      </p:sp>
    </p:spTree>
  </p:cSld>
  <p:clrMapOvr>
    <a:masterClrMapping/>
  </p:clrMapOvr>
  <p:transition spd="slow">
    <p:push/>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92709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600" smtClean="0"/>
              <a:t>AlexNet</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255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r>
              <a:rPr lang="en-US" altLang="zh-CN" sz="1800" dirty="0" err="1" smtClean="0">
                <a:solidFill>
                  <a:srgbClr val="000000"/>
                </a:solidFill>
              </a:rPr>
              <a:t>AlexNet</a:t>
            </a:r>
            <a:r>
              <a:rPr lang="zh-CN" altLang="en-US" sz="1800" dirty="0" smtClean="0">
                <a:solidFill>
                  <a:srgbClr val="000000"/>
                </a:solidFill>
              </a:rPr>
              <a:t>是最早的现代神经网络，</a:t>
            </a:r>
            <a:r>
              <a:rPr lang="en-US" altLang="zh-CN" sz="1800" dirty="0" err="1" smtClean="0">
                <a:solidFill>
                  <a:srgbClr val="000000"/>
                </a:solidFill>
              </a:rPr>
              <a:t>AlexNet</a:t>
            </a:r>
            <a:r>
              <a:rPr lang="zh-CN" altLang="en-US" sz="1800" dirty="0" smtClean="0">
                <a:solidFill>
                  <a:srgbClr val="000000"/>
                </a:solidFill>
              </a:rPr>
              <a:t>证明了</a:t>
            </a:r>
            <a:r>
              <a:rPr lang="en-US" altLang="zh-CN" sz="1800" dirty="0" smtClean="0">
                <a:solidFill>
                  <a:srgbClr val="000000"/>
                </a:solidFill>
              </a:rPr>
              <a:t>CNN</a:t>
            </a:r>
            <a:r>
              <a:rPr lang="zh-CN" altLang="en-US" sz="1800" dirty="0" smtClean="0">
                <a:solidFill>
                  <a:srgbClr val="000000"/>
                </a:solidFill>
              </a:rPr>
              <a:t>在复杂模型下的有效性，使用</a:t>
            </a:r>
            <a:r>
              <a:rPr lang="en-US" altLang="zh-CN" sz="1800" dirty="0" smtClean="0">
                <a:solidFill>
                  <a:srgbClr val="000000"/>
                </a:solidFill>
              </a:rPr>
              <a:t>GPU</a:t>
            </a:r>
            <a:r>
              <a:rPr lang="zh-CN" altLang="en-US" sz="1800" dirty="0" smtClean="0">
                <a:solidFill>
                  <a:srgbClr val="000000"/>
                </a:solidFill>
              </a:rPr>
              <a:t>使得训练在可接受的时间范围内得到结果，推动了有监督深度学习的发展。下图是</a:t>
            </a:r>
            <a:r>
              <a:rPr lang="en-US" altLang="zh-CN" sz="1800" dirty="0" err="1" smtClean="0">
                <a:solidFill>
                  <a:srgbClr val="000000"/>
                </a:solidFill>
              </a:rPr>
              <a:t>AlexNet</a:t>
            </a:r>
            <a:r>
              <a:rPr lang="zh-CN" altLang="en-US" sz="1800" dirty="0" smtClean="0">
                <a:solidFill>
                  <a:srgbClr val="000000"/>
                </a:solidFill>
              </a:rPr>
              <a:t>网络结构图。</a:t>
            </a:r>
          </a:p>
        </p:txBody>
      </p:sp>
      <p:pic>
        <p:nvPicPr>
          <p:cNvPr id="10" name="Picture 45"/>
          <p:cNvPicPr/>
          <p:nvPr/>
        </p:nvPicPr>
        <p:blipFill>
          <a:blip r:embed="rId2"/>
          <a:stretch>
            <a:fillRect/>
          </a:stretch>
        </p:blipFill>
        <p:spPr>
          <a:xfrm>
            <a:off x="1705224" y="2339423"/>
            <a:ext cx="5982789" cy="2067307"/>
          </a:xfrm>
          <a:prstGeom prst="rect">
            <a:avLst/>
          </a:prstGeom>
        </p:spPr>
      </p:pic>
    </p:spTree>
    <p:extLst>
      <p:ext uri="{BB962C8B-B14F-4D97-AF65-F5344CB8AC3E}">
        <p14:creationId xmlns:p14="http://schemas.microsoft.com/office/powerpoint/2010/main" val="1176336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92709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600" smtClean="0"/>
              <a:t>AlexNet</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91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r>
              <a:rPr lang="en-US" altLang="zh-CN" sz="1800" dirty="0" err="1" smtClean="0">
                <a:solidFill>
                  <a:srgbClr val="000000"/>
                </a:solidFill>
              </a:rPr>
              <a:t>AlexNet</a:t>
            </a:r>
            <a:r>
              <a:rPr lang="zh-CN" altLang="en-US" sz="1800" dirty="0" smtClean="0">
                <a:solidFill>
                  <a:srgbClr val="000000"/>
                </a:solidFill>
              </a:rPr>
              <a:t>有八个带权层，前五个是卷积层，剩下三层是全连接层。第一个卷积层利用</a:t>
            </a:r>
            <a:r>
              <a:rPr lang="en-US" altLang="zh-CN" sz="1800" dirty="0" smtClean="0">
                <a:solidFill>
                  <a:srgbClr val="000000"/>
                </a:solidFill>
              </a:rPr>
              <a:t>96</a:t>
            </a:r>
            <a:r>
              <a:rPr lang="zh-CN" altLang="en-US" sz="1800" dirty="0" smtClean="0">
                <a:solidFill>
                  <a:srgbClr val="000000"/>
                </a:solidFill>
              </a:rPr>
              <a:t>个大小为</a:t>
            </a:r>
            <a:r>
              <a:rPr lang="en-US" altLang="zh-CN" sz="1800" dirty="0" smtClean="0">
                <a:solidFill>
                  <a:srgbClr val="000000"/>
                </a:solidFill>
              </a:rPr>
              <a:t>11X11X3</a:t>
            </a:r>
            <a:r>
              <a:rPr lang="zh-CN" altLang="en-US" sz="1800" dirty="0" smtClean="0">
                <a:solidFill>
                  <a:srgbClr val="000000"/>
                </a:solidFill>
              </a:rPr>
              <a:t>、步长为</a:t>
            </a:r>
            <a:r>
              <a:rPr lang="en-US" altLang="zh-CN" sz="1800" dirty="0" smtClean="0">
                <a:solidFill>
                  <a:srgbClr val="000000"/>
                </a:solidFill>
              </a:rPr>
              <a:t>4</a:t>
            </a:r>
            <a:r>
              <a:rPr lang="zh-CN" altLang="en-US" sz="1800" dirty="0" smtClean="0">
                <a:solidFill>
                  <a:srgbClr val="000000"/>
                </a:solidFill>
              </a:rPr>
              <a:t>个像素的核，对大小为</a:t>
            </a:r>
            <a:r>
              <a:rPr lang="en-US" altLang="zh-CN" sz="1800" dirty="0" smtClean="0">
                <a:solidFill>
                  <a:srgbClr val="000000"/>
                </a:solidFill>
              </a:rPr>
              <a:t>224X224X3</a:t>
            </a:r>
            <a:r>
              <a:rPr lang="zh-CN" altLang="en-US" sz="1800" dirty="0" smtClean="0">
                <a:solidFill>
                  <a:srgbClr val="000000"/>
                </a:solidFill>
              </a:rPr>
              <a:t>的输入图像进行卷积。第二个卷积层接收第一个卷积层输出为输入，用</a:t>
            </a:r>
            <a:r>
              <a:rPr lang="en-US" altLang="zh-CN" sz="1800" dirty="0" smtClean="0">
                <a:solidFill>
                  <a:srgbClr val="000000"/>
                </a:solidFill>
              </a:rPr>
              <a:t>5X5X48</a:t>
            </a:r>
            <a:r>
              <a:rPr lang="zh-CN" altLang="en-US" sz="1800" dirty="0" smtClean="0">
                <a:solidFill>
                  <a:srgbClr val="000000"/>
                </a:solidFill>
              </a:rPr>
              <a:t>的核对其进行滤波。第三、四、五个卷积层彼此相连，中间没有池化层。第二</a:t>
            </a:r>
            <a:r>
              <a:rPr lang="zh-CN" altLang="en-US" sz="1800" dirty="0" smtClean="0">
                <a:solidFill>
                  <a:srgbClr val="000000"/>
                </a:solidFill>
              </a:rPr>
              <a:t>、四、五个卷积层的核只连接到前一个卷积层也位于同一</a:t>
            </a:r>
            <a:r>
              <a:rPr lang="en-US" altLang="zh-CN" sz="1800" dirty="0" smtClean="0">
                <a:solidFill>
                  <a:srgbClr val="000000"/>
                </a:solidFill>
              </a:rPr>
              <a:t>GPU</a:t>
            </a:r>
            <a:r>
              <a:rPr lang="zh-CN" altLang="en-US" sz="1800" dirty="0" smtClean="0">
                <a:solidFill>
                  <a:srgbClr val="000000"/>
                </a:solidFill>
              </a:rPr>
              <a:t>中的那些核映射上。第三个卷积层的核被连接到第二个卷积层中的所有核映射上。全连接层中的神经元被连接到前一层中所有的神经元上。响应归一化层跟在第一、第二个卷积层后面。最大化池化层跟在响应归一化层以及第五个卷积层之后。</a:t>
            </a:r>
            <a:r>
              <a:rPr lang="en-US" altLang="zh-CN" sz="1800" dirty="0" err="1" smtClean="0">
                <a:solidFill>
                  <a:srgbClr val="000000"/>
                </a:solidFill>
              </a:rPr>
              <a:t>ReLU</a:t>
            </a:r>
            <a:r>
              <a:rPr lang="zh-CN" altLang="en-US" sz="1800" dirty="0" smtClean="0">
                <a:solidFill>
                  <a:srgbClr val="000000"/>
                </a:solidFill>
              </a:rPr>
              <a:t>非线性应用于每个卷积层及全连接层的输出。</a:t>
            </a:r>
            <a:endParaRPr lang="zh-CN" altLang="en-US" sz="1800" dirty="0" smtClean="0">
              <a:solidFill>
                <a:srgbClr val="000000"/>
              </a:solidFill>
            </a:endParaRPr>
          </a:p>
        </p:txBody>
      </p:sp>
    </p:spTree>
    <p:extLst>
      <p:ext uri="{BB962C8B-B14F-4D97-AF65-F5344CB8AC3E}">
        <p14:creationId xmlns:p14="http://schemas.microsoft.com/office/powerpoint/2010/main" val="40474338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92709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600" dirty="0" err="1" smtClean="0"/>
              <a:t>AlexNet</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305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r>
              <a:rPr lang="en-US" altLang="zh-CN" sz="1800" dirty="0" err="1" smtClean="0">
                <a:solidFill>
                  <a:srgbClr val="000000"/>
                </a:solidFill>
              </a:rPr>
              <a:t>AlexNet</a:t>
            </a:r>
            <a:r>
              <a:rPr lang="zh-CN" altLang="en-US" sz="1800" dirty="0" smtClean="0">
                <a:solidFill>
                  <a:srgbClr val="000000"/>
                </a:solidFill>
              </a:rPr>
              <a:t>的优势在于：</a:t>
            </a:r>
          </a:p>
          <a:p>
            <a:endParaRPr lang="en-US" altLang="zh-CN" sz="1800" dirty="0">
              <a:solidFill>
                <a:srgbClr val="000000"/>
              </a:solidFill>
            </a:endParaRPr>
          </a:p>
          <a:p>
            <a:pPr lvl="1"/>
            <a:r>
              <a:rPr lang="zh-CN" altLang="en-US" sz="1400" dirty="0" smtClean="0">
                <a:solidFill>
                  <a:srgbClr val="000000"/>
                </a:solidFill>
              </a:rPr>
              <a:t>采用非线性激活函数</a:t>
            </a:r>
            <a:r>
              <a:rPr lang="en-US" altLang="zh-CN" sz="1400" dirty="0" err="1" smtClean="0">
                <a:solidFill>
                  <a:srgbClr val="000000"/>
                </a:solidFill>
              </a:rPr>
              <a:t>ReLU</a:t>
            </a:r>
            <a:r>
              <a:rPr lang="zh-CN" altLang="en-US" sz="1400" dirty="0" smtClean="0">
                <a:solidFill>
                  <a:srgbClr val="000000"/>
                </a:solidFill>
              </a:rPr>
              <a:t>，比饱和函数训练更快，而且保留非线性表达能力，可以训练更深层的网络</a:t>
            </a:r>
          </a:p>
          <a:p>
            <a:pPr lvl="1"/>
            <a:endParaRPr lang="zh-CN" altLang="en-US" sz="1400" dirty="0" smtClean="0">
              <a:solidFill>
                <a:srgbClr val="000000"/>
              </a:solidFill>
            </a:endParaRPr>
          </a:p>
          <a:p>
            <a:pPr lvl="1"/>
            <a:r>
              <a:rPr lang="zh-CN" altLang="en-US" sz="1400" dirty="0" smtClean="0">
                <a:solidFill>
                  <a:srgbClr val="000000"/>
                </a:solidFill>
              </a:rPr>
              <a:t>采用数据增强和</a:t>
            </a:r>
            <a:r>
              <a:rPr lang="en-US" altLang="zh-CN" sz="1400" dirty="0" smtClean="0">
                <a:solidFill>
                  <a:srgbClr val="000000"/>
                </a:solidFill>
              </a:rPr>
              <a:t>Dropout</a:t>
            </a:r>
            <a:r>
              <a:rPr lang="zh-CN" altLang="en-US" sz="1400" dirty="0" smtClean="0">
                <a:solidFill>
                  <a:srgbClr val="000000"/>
                </a:solidFill>
              </a:rPr>
              <a:t>防止过拟合，数据增强采用图像平移和翻转来生成更多的训练图像，</a:t>
            </a:r>
            <a:r>
              <a:rPr lang="en-US" altLang="zh-CN" sz="1400" dirty="0" smtClean="0">
                <a:solidFill>
                  <a:srgbClr val="000000"/>
                </a:solidFill>
              </a:rPr>
              <a:t>Dropout</a:t>
            </a:r>
            <a:r>
              <a:rPr lang="zh-CN" altLang="en-US" sz="1400" dirty="0" smtClean="0">
                <a:solidFill>
                  <a:srgbClr val="000000"/>
                </a:solidFill>
              </a:rPr>
              <a:t>降低了神经元之间互适应关系，被迫学习更为鲁棒的特征</a:t>
            </a:r>
          </a:p>
          <a:p>
            <a:pPr lvl="1"/>
            <a:endParaRPr lang="zh-CN" altLang="en-US" sz="1400" dirty="0" smtClean="0">
              <a:solidFill>
                <a:srgbClr val="000000"/>
              </a:solidFill>
            </a:endParaRPr>
          </a:p>
          <a:p>
            <a:pPr lvl="1"/>
            <a:r>
              <a:rPr lang="zh-CN" altLang="en-US" sz="1400" dirty="0" smtClean="0">
                <a:solidFill>
                  <a:srgbClr val="000000"/>
                </a:solidFill>
              </a:rPr>
              <a:t>采用</a:t>
            </a:r>
            <a:r>
              <a:rPr lang="en-US" altLang="zh-CN" sz="1400" dirty="0" smtClean="0">
                <a:solidFill>
                  <a:srgbClr val="000000"/>
                </a:solidFill>
              </a:rPr>
              <a:t>GPU</a:t>
            </a:r>
            <a:r>
              <a:rPr lang="zh-CN" altLang="en-US" sz="1400" dirty="0" smtClean="0">
                <a:solidFill>
                  <a:srgbClr val="000000"/>
                </a:solidFill>
              </a:rPr>
              <a:t>实现，采用并行化的</a:t>
            </a:r>
            <a:r>
              <a:rPr lang="en-US" altLang="zh-CN" sz="1400" dirty="0" smtClean="0">
                <a:solidFill>
                  <a:srgbClr val="000000"/>
                </a:solidFill>
              </a:rPr>
              <a:t>GPU</a:t>
            </a:r>
            <a:r>
              <a:rPr lang="zh-CN" altLang="en-US" sz="1400" dirty="0" smtClean="0">
                <a:solidFill>
                  <a:srgbClr val="000000"/>
                </a:solidFill>
              </a:rPr>
              <a:t>进行训练，在每个</a:t>
            </a:r>
            <a:r>
              <a:rPr lang="en-US" altLang="zh-CN" sz="1400" dirty="0" smtClean="0">
                <a:solidFill>
                  <a:srgbClr val="000000"/>
                </a:solidFill>
              </a:rPr>
              <a:t>GPU</a:t>
            </a:r>
            <a:r>
              <a:rPr lang="zh-CN" altLang="en-US" sz="1400" dirty="0" smtClean="0">
                <a:solidFill>
                  <a:srgbClr val="000000"/>
                </a:solidFill>
              </a:rPr>
              <a:t>中放置一半核，</a:t>
            </a:r>
            <a:r>
              <a:rPr lang="en-US" altLang="zh-CN" sz="1400" dirty="0" smtClean="0">
                <a:solidFill>
                  <a:srgbClr val="000000"/>
                </a:solidFill>
              </a:rPr>
              <a:t>GPU</a:t>
            </a:r>
            <a:r>
              <a:rPr lang="zh-CN" altLang="en-US" sz="1400" dirty="0" smtClean="0">
                <a:solidFill>
                  <a:srgbClr val="000000"/>
                </a:solidFill>
              </a:rPr>
              <a:t>间的通讯只在某些层进行，采用交叉验证，精确地调整通信量，直到它的计算量可接</a:t>
            </a:r>
          </a:p>
          <a:p>
            <a:endParaRPr lang="zh-CN" altLang="en-US" sz="1800" dirty="0" smtClean="0">
              <a:solidFill>
                <a:srgbClr val="000000"/>
              </a:solidFill>
            </a:endParaRPr>
          </a:p>
        </p:txBody>
      </p:sp>
    </p:spTree>
    <p:extLst>
      <p:ext uri="{BB962C8B-B14F-4D97-AF65-F5344CB8AC3E}">
        <p14:creationId xmlns:p14="http://schemas.microsoft.com/office/powerpoint/2010/main" val="162530140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970642"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600" dirty="0" smtClean="0"/>
              <a:t>VGG</a:t>
            </a:r>
            <a:r>
              <a:rPr kumimoji="0" lang="zh-CN" altLang="en-US" sz="1600" dirty="0" smtClean="0"/>
              <a:t>网络</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846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r>
              <a:rPr lang="en-US" altLang="zh-CN" sz="1800" dirty="0" smtClean="0">
                <a:solidFill>
                  <a:srgbClr val="000000"/>
                </a:solidFill>
              </a:rPr>
              <a:t>VGG</a:t>
            </a:r>
            <a:r>
              <a:rPr lang="zh-CN" altLang="en-US" sz="1800" dirty="0" smtClean="0">
                <a:solidFill>
                  <a:srgbClr val="000000"/>
                </a:solidFill>
              </a:rPr>
              <a:t>是</a:t>
            </a:r>
            <a:r>
              <a:rPr lang="en-US" altLang="zh-CN" sz="1800" dirty="0" smtClean="0">
                <a:solidFill>
                  <a:srgbClr val="000000"/>
                </a:solidFill>
              </a:rPr>
              <a:t>5</a:t>
            </a:r>
            <a:r>
              <a:rPr lang="zh-CN" altLang="en-US" sz="1800" dirty="0" smtClean="0">
                <a:solidFill>
                  <a:srgbClr val="000000"/>
                </a:solidFill>
              </a:rPr>
              <a:t>个</a:t>
            </a:r>
            <a:r>
              <a:rPr lang="en-US" altLang="zh-CN" sz="1800" dirty="0" smtClean="0">
                <a:solidFill>
                  <a:srgbClr val="000000"/>
                </a:solidFill>
              </a:rPr>
              <a:t>group</a:t>
            </a:r>
            <a:r>
              <a:rPr lang="zh-CN" altLang="en-US" sz="1800" dirty="0" smtClean="0">
                <a:solidFill>
                  <a:srgbClr val="000000"/>
                </a:solidFill>
              </a:rPr>
              <a:t>的卷积、</a:t>
            </a:r>
            <a:r>
              <a:rPr lang="en-US" altLang="zh-CN" sz="1800" dirty="0" smtClean="0">
                <a:solidFill>
                  <a:srgbClr val="000000"/>
                </a:solidFill>
              </a:rPr>
              <a:t>2</a:t>
            </a:r>
            <a:r>
              <a:rPr lang="zh-CN" altLang="en-US" sz="1800" dirty="0" smtClean="0">
                <a:solidFill>
                  <a:srgbClr val="000000"/>
                </a:solidFill>
              </a:rPr>
              <a:t>层全连接层用于提取图像特征、</a:t>
            </a:r>
            <a:r>
              <a:rPr lang="en-US" altLang="zh-CN" sz="1800" dirty="0" smtClean="0">
                <a:solidFill>
                  <a:srgbClr val="000000"/>
                </a:solidFill>
              </a:rPr>
              <a:t>1</a:t>
            </a:r>
            <a:r>
              <a:rPr lang="zh-CN" altLang="en-US" sz="1800" dirty="0" smtClean="0">
                <a:solidFill>
                  <a:srgbClr val="000000"/>
                </a:solidFill>
              </a:rPr>
              <a:t>层全连接层用于分类特征。根据前</a:t>
            </a:r>
            <a:r>
              <a:rPr lang="en-US" altLang="zh-CN" sz="1800" dirty="0" smtClean="0">
                <a:solidFill>
                  <a:srgbClr val="000000"/>
                </a:solidFill>
              </a:rPr>
              <a:t>5</a:t>
            </a:r>
            <a:r>
              <a:rPr lang="zh-CN" altLang="en-US" sz="1800" dirty="0" smtClean="0">
                <a:solidFill>
                  <a:srgbClr val="000000"/>
                </a:solidFill>
              </a:rPr>
              <a:t>个卷积层组每个组中的不同配置，卷积层数从</a:t>
            </a:r>
            <a:r>
              <a:rPr lang="en-US" altLang="zh-CN" sz="1800" dirty="0" smtClean="0">
                <a:solidFill>
                  <a:srgbClr val="000000"/>
                </a:solidFill>
              </a:rPr>
              <a:t>8</a:t>
            </a:r>
            <a:r>
              <a:rPr lang="zh-CN" altLang="en-US" sz="1800" dirty="0" smtClean="0">
                <a:solidFill>
                  <a:srgbClr val="000000"/>
                </a:solidFill>
              </a:rPr>
              <a:t>到</a:t>
            </a:r>
            <a:r>
              <a:rPr lang="en-US" altLang="zh-CN" sz="1800" dirty="0" smtClean="0">
                <a:solidFill>
                  <a:srgbClr val="000000"/>
                </a:solidFill>
              </a:rPr>
              <a:t>16</a:t>
            </a:r>
            <a:r>
              <a:rPr lang="zh-CN" altLang="en-US" sz="1800" dirty="0" smtClean="0">
                <a:solidFill>
                  <a:srgbClr val="000000"/>
                </a:solidFill>
              </a:rPr>
              <a:t>递增，网络结构如下图所示。</a:t>
            </a:r>
          </a:p>
          <a:p>
            <a:endParaRPr lang="zh-CN" altLang="en-US" sz="1400" dirty="0" smtClean="0">
              <a:solidFill>
                <a:srgbClr val="000000"/>
              </a:solidFill>
            </a:endParaRPr>
          </a:p>
          <a:p>
            <a:endParaRPr lang="zh-CN" altLang="en-US" sz="1800" dirty="0" smtClean="0">
              <a:solidFill>
                <a:srgbClr val="000000"/>
              </a:solidFill>
            </a:endParaRPr>
          </a:p>
        </p:txBody>
      </p:sp>
      <p:pic>
        <p:nvPicPr>
          <p:cNvPr id="10" name="Picture 452"/>
          <p:cNvPicPr/>
          <p:nvPr/>
        </p:nvPicPr>
        <p:blipFill>
          <a:blip r:embed="rId2"/>
          <a:stretch>
            <a:fillRect/>
          </a:stretch>
        </p:blipFill>
        <p:spPr>
          <a:xfrm>
            <a:off x="2443753" y="2201998"/>
            <a:ext cx="4047490" cy="2219960"/>
          </a:xfrm>
          <a:prstGeom prst="rect">
            <a:avLst/>
          </a:prstGeom>
        </p:spPr>
      </p:pic>
    </p:spTree>
    <p:extLst>
      <p:ext uri="{BB962C8B-B14F-4D97-AF65-F5344CB8AC3E}">
        <p14:creationId xmlns:p14="http://schemas.microsoft.com/office/powerpoint/2010/main" val="162335346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301568"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600" dirty="0" err="1" smtClean="0"/>
              <a:t>GoogleLeNet</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588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a:solidFill>
                <a:srgbClr val="000000"/>
              </a:solidFill>
            </a:endParaRPr>
          </a:p>
          <a:p>
            <a:r>
              <a:rPr lang="en-US" altLang="zh-CN" sz="1800" dirty="0" err="1" smtClean="0">
                <a:solidFill>
                  <a:srgbClr val="000000"/>
                </a:solidFill>
              </a:rPr>
              <a:t>GoogleLeNet</a:t>
            </a:r>
            <a:r>
              <a:rPr lang="zh-CN" altLang="en-US" sz="1800" dirty="0">
                <a:solidFill>
                  <a:srgbClr val="000000"/>
                </a:solidFill>
              </a:rPr>
              <a:t>使用了一种名为</a:t>
            </a:r>
            <a:r>
              <a:rPr lang="en-US" altLang="zh-CN" sz="1800" dirty="0">
                <a:solidFill>
                  <a:srgbClr val="000000"/>
                </a:solidFill>
              </a:rPr>
              <a:t>Inception</a:t>
            </a:r>
            <a:r>
              <a:rPr lang="zh-CN" altLang="en-US" sz="1800" dirty="0">
                <a:solidFill>
                  <a:srgbClr val="000000"/>
                </a:solidFill>
              </a:rPr>
              <a:t>的结构，既保持网络结构的稀疏性，又不降低模型的计算性能。</a:t>
            </a:r>
            <a:r>
              <a:rPr lang="en-US" altLang="zh-CN" sz="1800" dirty="0">
                <a:solidFill>
                  <a:srgbClr val="000000"/>
                </a:solidFill>
              </a:rPr>
              <a:t>Inception</a:t>
            </a:r>
            <a:r>
              <a:rPr lang="zh-CN" altLang="en-US" sz="1800" dirty="0">
                <a:solidFill>
                  <a:srgbClr val="000000"/>
                </a:solidFill>
              </a:rPr>
              <a:t>结构对前一层网络的综合采用不同大小的卷积核提取特征</a:t>
            </a:r>
            <a:r>
              <a:rPr lang="en-US" altLang="zh-CN" sz="1800" dirty="0">
                <a:solidFill>
                  <a:srgbClr val="000000"/>
                </a:solidFill>
              </a:rPr>
              <a:t>,</a:t>
            </a:r>
            <a:r>
              <a:rPr lang="zh-CN" altLang="en-US" sz="1800" dirty="0">
                <a:solidFill>
                  <a:srgbClr val="000000"/>
                </a:solidFill>
              </a:rPr>
              <a:t>并结合最大化池化进行特征融合，</a:t>
            </a:r>
            <a:r>
              <a:rPr lang="zh-CN" altLang="en-US" sz="1800" dirty="0" smtClean="0">
                <a:solidFill>
                  <a:srgbClr val="000000"/>
                </a:solidFill>
              </a:rPr>
              <a:t>如下图所</a:t>
            </a:r>
            <a:r>
              <a:rPr lang="zh-CN" altLang="en-US" sz="1800" dirty="0">
                <a:solidFill>
                  <a:srgbClr val="000000"/>
                </a:solidFill>
              </a:rPr>
              <a:t>示</a:t>
            </a:r>
            <a:r>
              <a:rPr lang="zh-CN" altLang="en-US" sz="1800" dirty="0" smtClean="0">
                <a:solidFill>
                  <a:srgbClr val="000000"/>
                </a:solidFill>
              </a:rPr>
              <a:t>。</a:t>
            </a:r>
          </a:p>
          <a:p>
            <a:endParaRPr lang="zh-CN" altLang="en-US" sz="1800" dirty="0" smtClean="0">
              <a:solidFill>
                <a:srgbClr val="000000"/>
              </a:solidFill>
            </a:endParaRPr>
          </a:p>
        </p:txBody>
      </p:sp>
      <p:pic>
        <p:nvPicPr>
          <p:cNvPr id="10" name="Picture 91"/>
          <p:cNvPicPr/>
          <p:nvPr/>
        </p:nvPicPr>
        <p:blipFill>
          <a:blip r:embed="rId2"/>
          <a:stretch>
            <a:fillRect/>
          </a:stretch>
        </p:blipFill>
        <p:spPr>
          <a:xfrm>
            <a:off x="2366554" y="2341289"/>
            <a:ext cx="4114800" cy="2132965"/>
          </a:xfrm>
          <a:prstGeom prst="rect">
            <a:avLst/>
          </a:prstGeom>
        </p:spPr>
      </p:pic>
    </p:spTree>
    <p:extLst>
      <p:ext uri="{BB962C8B-B14F-4D97-AF65-F5344CB8AC3E}">
        <p14:creationId xmlns:p14="http://schemas.microsoft.com/office/powerpoint/2010/main" val="8146798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301568"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z="1600" dirty="0" err="1" smtClean="0"/>
              <a:t>GoogleLeNet</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529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a:solidFill>
                <a:srgbClr val="000000"/>
              </a:solidFill>
            </a:endParaRPr>
          </a:p>
          <a:p>
            <a:endParaRPr lang="zh-CN" altLang="en-US" sz="1800" dirty="0" smtClean="0">
              <a:solidFill>
                <a:srgbClr val="000000"/>
              </a:solidFill>
            </a:endParaRPr>
          </a:p>
          <a:p>
            <a:endParaRPr lang="zh-CN" altLang="en-US" sz="1800" dirty="0">
              <a:solidFill>
                <a:srgbClr val="000000"/>
              </a:solidFill>
            </a:endParaRPr>
          </a:p>
          <a:p>
            <a:r>
              <a:rPr lang="en-US" altLang="zh-CN" sz="1800" dirty="0" err="1" smtClean="0">
                <a:solidFill>
                  <a:srgbClr val="000000"/>
                </a:solidFill>
              </a:rPr>
              <a:t>GoogleLeNet</a:t>
            </a:r>
            <a:r>
              <a:rPr lang="zh-CN" altLang="en-US" sz="1800" dirty="0">
                <a:solidFill>
                  <a:srgbClr val="000000"/>
                </a:solidFill>
              </a:rPr>
              <a:t>使用了</a:t>
            </a:r>
            <a:r>
              <a:rPr lang="zh-CN" altLang="en-US" sz="1800" dirty="0" smtClean="0">
                <a:solidFill>
                  <a:srgbClr val="000000"/>
                </a:solidFill>
              </a:rPr>
              <a:t>一种网中网的结构，即原来的结点也是一个网络。用了</a:t>
            </a:r>
            <a:r>
              <a:rPr lang="en-US" altLang="zh-CN" sz="1800" dirty="0" smtClean="0">
                <a:solidFill>
                  <a:srgbClr val="000000"/>
                </a:solidFill>
              </a:rPr>
              <a:t>Inception</a:t>
            </a:r>
            <a:r>
              <a:rPr lang="zh-CN" altLang="en-US" sz="1800" dirty="0" smtClean="0">
                <a:solidFill>
                  <a:srgbClr val="000000"/>
                </a:solidFill>
              </a:rPr>
              <a:t>之后整个网络结构的宽度和深度都可扩大，能够带来较大的性能提升。主要思想是普通卷积层只做一次卷积得到一组特征映射。最后的全连接层被替换为一个全局平均池化层，直接通过</a:t>
            </a:r>
            <a:r>
              <a:rPr lang="en-US" altLang="zh-CN" sz="1800" dirty="0" err="1" smtClean="0">
                <a:solidFill>
                  <a:srgbClr val="000000"/>
                </a:solidFill>
              </a:rPr>
              <a:t>Softmax</a:t>
            </a:r>
            <a:r>
              <a:rPr lang="zh-CN" altLang="en-US" sz="1800" dirty="0" smtClean="0">
                <a:solidFill>
                  <a:srgbClr val="000000"/>
                </a:solidFill>
              </a:rPr>
              <a:t>来计算</a:t>
            </a:r>
            <a:r>
              <a:rPr lang="en-US" altLang="zh-CN" sz="1800" dirty="0" smtClean="0">
                <a:solidFill>
                  <a:srgbClr val="000000"/>
                </a:solidFill>
              </a:rPr>
              <a:t>loss</a:t>
            </a:r>
            <a:r>
              <a:rPr lang="zh-CN" altLang="en-US" sz="1800" dirty="0" smtClean="0">
                <a:solidFill>
                  <a:srgbClr val="000000"/>
                </a:solidFill>
              </a:rPr>
              <a:t>。</a:t>
            </a:r>
          </a:p>
          <a:p>
            <a:endParaRPr lang="zh-CN" altLang="en-US" sz="1800" dirty="0" smtClean="0">
              <a:solidFill>
                <a:srgbClr val="000000"/>
              </a:solidFill>
            </a:endParaRPr>
          </a:p>
        </p:txBody>
      </p:sp>
    </p:spTree>
    <p:extLst>
      <p:ext uri="{BB962C8B-B14F-4D97-AF65-F5344CB8AC3E}">
        <p14:creationId xmlns:p14="http://schemas.microsoft.com/office/powerpoint/2010/main" val="4535806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493156"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深度残差网络</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smtClean="0">
              <a:solidFill>
                <a:srgbClr val="000000"/>
              </a:solidFill>
            </a:endParaRPr>
          </a:p>
          <a:p>
            <a:r>
              <a:rPr lang="zh-CN" altLang="en-US" sz="1800" dirty="0" smtClean="0">
                <a:solidFill>
                  <a:srgbClr val="000000"/>
                </a:solidFill>
              </a:rPr>
              <a:t>深度残差网络的出现使得更深的网络能够得到更好的训练。原理是第</a:t>
            </a:r>
            <a:r>
              <a:rPr lang="en-US" altLang="zh-CN" sz="1800" dirty="0" smtClean="0">
                <a:solidFill>
                  <a:srgbClr val="000000"/>
                </a:solidFill>
              </a:rPr>
              <a:t>N</a:t>
            </a:r>
            <a:r>
              <a:rPr lang="zh-CN" altLang="en-US" sz="1800" dirty="0" smtClean="0">
                <a:solidFill>
                  <a:srgbClr val="000000"/>
                </a:solidFill>
              </a:rPr>
              <a:t>层的网络由</a:t>
            </a:r>
            <a:r>
              <a:rPr lang="en-US" altLang="zh-CN" sz="1800" dirty="0" smtClean="0">
                <a:solidFill>
                  <a:srgbClr val="000000"/>
                </a:solidFill>
              </a:rPr>
              <a:t>N-1</a:t>
            </a:r>
            <a:r>
              <a:rPr lang="zh-CN" altLang="en-US" sz="1800" dirty="0" smtClean="0">
                <a:solidFill>
                  <a:srgbClr val="000000"/>
                </a:solidFill>
              </a:rPr>
              <a:t>层的网络经过</a:t>
            </a:r>
            <a:r>
              <a:rPr lang="en-US" altLang="zh-CN" sz="1800" dirty="0" smtClean="0">
                <a:solidFill>
                  <a:srgbClr val="000000"/>
                </a:solidFill>
              </a:rPr>
              <a:t>H</a:t>
            </a:r>
            <a:r>
              <a:rPr lang="zh-CN" altLang="en-US" sz="1800" dirty="0" smtClean="0">
                <a:solidFill>
                  <a:srgbClr val="000000"/>
                </a:solidFill>
              </a:rPr>
              <a:t>变换得到，并在此基础上直接连接到上一层的网络，使得梯度能够得到更好的传播。残差网络是用残差来重构网络的映射，用于解决继续增加层数后训练误差变得更大的问题，核心在于把输入</a:t>
            </a:r>
            <a:r>
              <a:rPr lang="en-US" altLang="zh-CN" sz="1800" dirty="0" smtClean="0">
                <a:solidFill>
                  <a:srgbClr val="000000"/>
                </a:solidFill>
              </a:rPr>
              <a:t>x</a:t>
            </a:r>
            <a:r>
              <a:rPr lang="zh-CN" altLang="en-US" sz="1800" dirty="0" smtClean="0">
                <a:solidFill>
                  <a:srgbClr val="000000"/>
                </a:solidFill>
              </a:rPr>
              <a:t>再次引入到结果，将</a:t>
            </a:r>
            <a:r>
              <a:rPr lang="en-US" altLang="zh-CN" sz="1800" dirty="0" smtClean="0">
                <a:solidFill>
                  <a:srgbClr val="000000"/>
                </a:solidFill>
              </a:rPr>
              <a:t>x</a:t>
            </a:r>
            <a:r>
              <a:rPr lang="zh-CN" altLang="en-US" sz="1800" dirty="0" smtClean="0">
                <a:solidFill>
                  <a:srgbClr val="000000"/>
                </a:solidFill>
              </a:rPr>
              <a:t>经过网络映射为</a:t>
            </a:r>
            <a:r>
              <a:rPr lang="en-US" altLang="zh-CN" sz="1800" dirty="0" smtClean="0">
                <a:solidFill>
                  <a:srgbClr val="000000"/>
                </a:solidFill>
              </a:rPr>
              <a:t>F(x)+x</a:t>
            </a:r>
            <a:r>
              <a:rPr lang="zh-CN" altLang="en-US" sz="1800" dirty="0" smtClean="0">
                <a:solidFill>
                  <a:srgbClr val="000000"/>
                </a:solidFill>
              </a:rPr>
              <a:t>，那么网络的映射</a:t>
            </a:r>
            <a:r>
              <a:rPr lang="en-US" altLang="zh-CN" sz="1800" dirty="0" smtClean="0">
                <a:solidFill>
                  <a:srgbClr val="000000"/>
                </a:solidFill>
              </a:rPr>
              <a:t>F(x)</a:t>
            </a:r>
            <a:r>
              <a:rPr lang="zh-CN" altLang="en-US" sz="1800" dirty="0" smtClean="0">
                <a:solidFill>
                  <a:srgbClr val="000000"/>
                </a:solidFill>
              </a:rPr>
              <a:t>自然就趋向于</a:t>
            </a:r>
            <a:r>
              <a:rPr lang="en-US" altLang="zh-CN" sz="1800" dirty="0" smtClean="0">
                <a:solidFill>
                  <a:srgbClr val="000000"/>
                </a:solidFill>
              </a:rPr>
              <a:t>0</a:t>
            </a:r>
            <a:r>
              <a:rPr lang="zh-CN" altLang="en-US" sz="1800" dirty="0" smtClean="0">
                <a:solidFill>
                  <a:srgbClr val="000000"/>
                </a:solidFill>
              </a:rPr>
              <a:t>，这样堆叠层的权重趋向于</a:t>
            </a:r>
            <a:r>
              <a:rPr lang="en-US" altLang="zh-CN" sz="1800" dirty="0" smtClean="0">
                <a:solidFill>
                  <a:srgbClr val="000000"/>
                </a:solidFill>
              </a:rPr>
              <a:t>0</a:t>
            </a:r>
            <a:r>
              <a:rPr lang="zh-CN" altLang="en-US" sz="1800" dirty="0" smtClean="0">
                <a:solidFill>
                  <a:srgbClr val="000000"/>
                </a:solidFill>
              </a:rPr>
              <a:t>，学习起来会更简单，能更加方便逼近身份映射。</a:t>
            </a:r>
            <a:endParaRPr lang="en-US" altLang="zh-CN" sz="1800" dirty="0" smtClean="0">
              <a:solidFill>
                <a:srgbClr val="000000"/>
              </a:solidFill>
            </a:endParaRPr>
          </a:p>
        </p:txBody>
      </p:sp>
    </p:spTree>
    <p:extLst>
      <p:ext uri="{BB962C8B-B14F-4D97-AF65-F5344CB8AC3E}">
        <p14:creationId xmlns:p14="http://schemas.microsoft.com/office/powerpoint/2010/main" val="1471310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2039393"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循环神经网络</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214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zh-CN" altLang="en-US" sz="1800" dirty="0">
              <a:solidFill>
                <a:srgbClr val="000000"/>
              </a:solidFill>
            </a:endParaRPr>
          </a:p>
          <a:p>
            <a:r>
              <a:rPr lang="zh-CN" altLang="en-US" sz="1800" dirty="0" smtClean="0">
                <a:solidFill>
                  <a:srgbClr val="000000"/>
                </a:solidFill>
              </a:rPr>
              <a:t>循环神经网络是一种对序列数据建模的神经网络。</a:t>
            </a:r>
            <a:r>
              <a:rPr lang="en-US" altLang="zh-CN" sz="1800" dirty="0" smtClean="0">
                <a:solidFill>
                  <a:srgbClr val="000000"/>
                </a:solidFill>
              </a:rPr>
              <a:t>RNN</a:t>
            </a:r>
            <a:r>
              <a:rPr lang="zh-CN" altLang="en-US" sz="1800" dirty="0" smtClean="0">
                <a:solidFill>
                  <a:srgbClr val="000000"/>
                </a:solidFill>
              </a:rPr>
              <a:t>不同于前向神经网络，它的层内、层与层之间的信息可以双向传递，更高效地存储信息，利用更复杂的方法来更新规则，通常用于处理信息序列的任务。</a:t>
            </a:r>
            <a:r>
              <a:rPr lang="en-US" altLang="zh-CN" sz="1800" dirty="0" smtClean="0">
                <a:solidFill>
                  <a:srgbClr val="000000"/>
                </a:solidFill>
              </a:rPr>
              <a:t>RNN</a:t>
            </a:r>
            <a:r>
              <a:rPr lang="zh-CN" altLang="en-US" sz="1800" dirty="0" smtClean="0">
                <a:solidFill>
                  <a:srgbClr val="000000"/>
                </a:solidFill>
              </a:rPr>
              <a:t>在自然语言处理、图像识别、语音识别、上下文的预测、在线交易预测、实时翻译等领域得到了大量的应用。</a:t>
            </a:r>
            <a:endParaRPr lang="en-US" altLang="zh-CN" sz="1800" dirty="0" smtClean="0">
              <a:solidFill>
                <a:srgbClr val="000000"/>
              </a:solidFill>
            </a:endParaRPr>
          </a:p>
        </p:txBody>
      </p:sp>
    </p:spTree>
    <p:extLst>
      <p:ext uri="{BB962C8B-B14F-4D97-AF65-F5344CB8AC3E}">
        <p14:creationId xmlns:p14="http://schemas.microsoft.com/office/powerpoint/2010/main" val="617901501"/>
      </p:ext>
    </p:extLst>
  </p:cSld>
  <p:clrMapOvr>
    <a:masterClrMapping/>
  </p:clrMapOvr>
  <p:transition spd="slow">
    <p:push/>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62378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RNN</a:t>
            </a:r>
            <a:r>
              <a:rPr kumimoji="0" lang="zh-CN" altLang="en-US" dirty="0" smtClean="0"/>
              <a:t>基本原理</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191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zh-CN" altLang="en-US" sz="1800" dirty="0" smtClean="0">
              <a:solidFill>
                <a:srgbClr val="000000"/>
              </a:solidFill>
            </a:endParaRPr>
          </a:p>
          <a:p>
            <a:r>
              <a:rPr lang="en-US" altLang="zh-CN" sz="1800" dirty="0" smtClean="0">
                <a:solidFill>
                  <a:srgbClr val="000000"/>
                </a:solidFill>
              </a:rPr>
              <a:t>RNN</a:t>
            </a:r>
            <a:r>
              <a:rPr lang="zh-CN" altLang="en-US" sz="1800" dirty="0" smtClean="0">
                <a:solidFill>
                  <a:srgbClr val="000000"/>
                </a:solidFill>
              </a:rPr>
              <a:t>主要用来处理序列数据，在传统的神经网络模型中，是从输入层到隐含层再到输出层，每层内的节点之间无连接，循环神经网络中一个当前神经元的输出与前面的输出也有关，网络会对前面的信息进行记忆并应用于当前神经元的计算中，隐藏层之间的节点是有连接的，并且隐藏层的输入不仅包含输入层的输出还包含上一时刻隐藏层的输出。理论上，</a:t>
            </a:r>
            <a:r>
              <a:rPr lang="en-US" altLang="zh-CN" sz="1800" dirty="0" smtClean="0">
                <a:solidFill>
                  <a:srgbClr val="000000"/>
                </a:solidFill>
              </a:rPr>
              <a:t>RNN</a:t>
            </a:r>
            <a:r>
              <a:rPr lang="zh-CN" altLang="en-US" sz="1800" dirty="0" smtClean="0">
                <a:solidFill>
                  <a:srgbClr val="000000"/>
                </a:solidFill>
              </a:rPr>
              <a:t>可以对任意长度的序列数据进行处理。</a:t>
            </a:r>
            <a:endParaRPr lang="zh-CN" altLang="en-US" sz="1800" dirty="0" smtClean="0">
              <a:solidFill>
                <a:srgbClr val="000000"/>
              </a:solidFill>
            </a:endParaRPr>
          </a:p>
        </p:txBody>
      </p:sp>
    </p:spTree>
    <p:extLst>
      <p:ext uri="{BB962C8B-B14F-4D97-AF65-F5344CB8AC3E}">
        <p14:creationId xmlns:p14="http://schemas.microsoft.com/office/powerpoint/2010/main" val="59414329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62378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RNN</a:t>
            </a:r>
            <a:r>
              <a:rPr kumimoji="0" lang="zh-CN" altLang="en-US" dirty="0" smtClean="0"/>
              <a:t>基本原理</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034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en-US" sz="1800" dirty="0" smtClean="0">
                <a:solidFill>
                  <a:srgbClr val="000000"/>
                </a:solidFill>
              </a:rPr>
              <a:t>一个典型的</a:t>
            </a:r>
            <a:r>
              <a:rPr lang="en-US" altLang="zh-CN" sz="1800" dirty="0" smtClean="0">
                <a:solidFill>
                  <a:srgbClr val="000000"/>
                </a:solidFill>
              </a:rPr>
              <a:t>RNN</a:t>
            </a:r>
            <a:r>
              <a:rPr lang="zh-CN" altLang="en-US" sz="1800" dirty="0" smtClean="0">
                <a:solidFill>
                  <a:srgbClr val="000000"/>
                </a:solidFill>
              </a:rPr>
              <a:t>网络结构如下图所示。</a:t>
            </a:r>
          </a:p>
          <a:p>
            <a:endParaRPr lang="zh-CN" altLang="en-US" sz="1800" dirty="0" smtClean="0">
              <a:solidFill>
                <a:srgbClr val="000000"/>
              </a:solidFill>
            </a:endParaRPr>
          </a:p>
        </p:txBody>
      </p:sp>
      <p:pic>
        <p:nvPicPr>
          <p:cNvPr id="10" name="Picture 78"/>
          <p:cNvPicPr/>
          <p:nvPr/>
        </p:nvPicPr>
        <p:blipFill>
          <a:blip r:embed="rId2"/>
          <a:stretch>
            <a:fillRect/>
          </a:stretch>
        </p:blipFill>
        <p:spPr>
          <a:xfrm>
            <a:off x="2220686" y="1948233"/>
            <a:ext cx="4054431" cy="2136088"/>
          </a:xfrm>
          <a:prstGeom prst="rect">
            <a:avLst/>
          </a:prstGeom>
        </p:spPr>
      </p:pic>
    </p:spTree>
    <p:extLst>
      <p:ext uri="{BB962C8B-B14F-4D97-AF65-F5344CB8AC3E}">
        <p14:creationId xmlns:p14="http://schemas.microsoft.com/office/powerpoint/2010/main" val="2025560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14160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dirty="0" smtClean="0">
                <a:solidFill>
                  <a:schemeClr val="bg1"/>
                </a:solidFill>
                <a:latin typeface="微软雅黑" panose="020B0503020204020204" pitchFamily="34" charset="-122"/>
                <a:ea typeface="微软雅黑" panose="020B0503020204020204" pitchFamily="34" charset="-122"/>
              </a:rPr>
              <a:t>章节结构</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6" name="矩形 3"/>
          <p:cNvSpPr>
            <a:spLocks noChangeArrowheads="1"/>
          </p:cNvSpPr>
          <p:nvPr/>
        </p:nvSpPr>
        <p:spPr bwMode="auto">
          <a:xfrm>
            <a:off x="596900" y="1000471"/>
            <a:ext cx="8045450" cy="3028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r>
              <a:rPr lang="zh-CN" altLang="en-US" sz="1800" dirty="0" smtClean="0">
                <a:solidFill>
                  <a:srgbClr val="000000"/>
                </a:solidFill>
              </a:rPr>
              <a:t>卷积神经网络</a:t>
            </a:r>
            <a:endParaRPr lang="en-US" altLang="zh-CN" sz="1400" dirty="0" smtClean="0">
              <a:solidFill>
                <a:srgbClr val="000000"/>
              </a:solidFill>
            </a:endParaRPr>
          </a:p>
          <a:p>
            <a:pPr lvl="1"/>
            <a:r>
              <a:rPr lang="zh-CN" altLang="en-US" sz="1400" dirty="0" smtClean="0">
                <a:solidFill>
                  <a:srgbClr val="000000"/>
                </a:solidFill>
              </a:rPr>
              <a:t>卷积神经网络的结构</a:t>
            </a:r>
            <a:endParaRPr lang="en-US" altLang="zh-CN" sz="1400" dirty="0" smtClean="0">
              <a:solidFill>
                <a:srgbClr val="000000"/>
              </a:solidFill>
            </a:endParaRPr>
          </a:p>
          <a:p>
            <a:pPr lvl="1"/>
            <a:r>
              <a:rPr lang="zh-CN" altLang="en-US" sz="1400" dirty="0" smtClean="0">
                <a:solidFill>
                  <a:srgbClr val="000000"/>
                </a:solidFill>
              </a:rPr>
              <a:t>常见卷积神经网络</a:t>
            </a:r>
            <a:endParaRPr lang="en-US" altLang="zh-CN" sz="1800" dirty="0" smtClean="0">
              <a:solidFill>
                <a:srgbClr val="000000"/>
              </a:solidFill>
            </a:endParaRPr>
          </a:p>
          <a:p>
            <a:r>
              <a:rPr lang="zh-CN" altLang="en-US" sz="1800" dirty="0" smtClean="0">
                <a:solidFill>
                  <a:srgbClr val="000000"/>
                </a:solidFill>
              </a:rPr>
              <a:t>循环神经网络</a:t>
            </a:r>
            <a:endParaRPr lang="en-US" altLang="zh-CN" sz="1800" dirty="0" smtClean="0">
              <a:solidFill>
                <a:srgbClr val="000000"/>
              </a:solidFill>
            </a:endParaRPr>
          </a:p>
          <a:p>
            <a:pPr lvl="1"/>
            <a:r>
              <a:rPr lang="en-US" altLang="zh-CN" sz="1400" dirty="0" smtClean="0">
                <a:solidFill>
                  <a:srgbClr val="000000"/>
                </a:solidFill>
              </a:rPr>
              <a:t>RNN</a:t>
            </a:r>
            <a:r>
              <a:rPr lang="zh-CN" altLang="en-US" sz="1400" dirty="0" smtClean="0">
                <a:solidFill>
                  <a:srgbClr val="000000"/>
                </a:solidFill>
              </a:rPr>
              <a:t>基本原理</a:t>
            </a:r>
          </a:p>
          <a:p>
            <a:pPr lvl="1"/>
            <a:r>
              <a:rPr lang="zh-CN" altLang="en-US" sz="1400" dirty="0" smtClean="0">
                <a:solidFill>
                  <a:srgbClr val="000000"/>
                </a:solidFill>
              </a:rPr>
              <a:t>长短期记忆网络</a:t>
            </a:r>
          </a:p>
          <a:p>
            <a:pPr lvl="1"/>
            <a:r>
              <a:rPr lang="zh-CN" altLang="en-US" sz="1400" dirty="0" smtClean="0">
                <a:solidFill>
                  <a:srgbClr val="000000"/>
                </a:solidFill>
              </a:rPr>
              <a:t>门限循环单元</a:t>
            </a:r>
            <a:endParaRPr lang="en-US" altLang="zh-CN" sz="1400" dirty="0" smtClean="0">
              <a:solidFill>
                <a:srgbClr val="000000"/>
              </a:solidFill>
            </a:endParaRPr>
          </a:p>
          <a:p>
            <a:r>
              <a:rPr lang="zh-CN" altLang="en-US" sz="1800" dirty="0" smtClean="0">
                <a:solidFill>
                  <a:srgbClr val="000000"/>
                </a:solidFill>
              </a:rPr>
              <a:t>深度学习流行框架</a:t>
            </a:r>
            <a:endParaRPr lang="en-US" altLang="zh-CN" sz="1800" dirty="0" smtClean="0">
              <a:solidFill>
                <a:srgbClr val="000000"/>
              </a:solidFill>
            </a:endParaRPr>
          </a:p>
          <a:p>
            <a:endParaRPr lang="zh-CN" altLang="en-US" sz="2000" dirty="0">
              <a:solidFill>
                <a:srgbClr val="000000"/>
              </a:solidFill>
            </a:endParaRPr>
          </a:p>
        </p:txBody>
      </p:sp>
    </p:spTree>
    <p:extLst>
      <p:ext uri="{BB962C8B-B14F-4D97-AF65-F5344CB8AC3E}">
        <p14:creationId xmlns:p14="http://schemas.microsoft.com/office/powerpoint/2010/main" val="1956967306"/>
      </p:ext>
    </p:extLst>
  </p:cSld>
  <p:clrMapOvr>
    <a:masterClrMapping/>
  </p:clrMapOvr>
  <p:transition spd="slow">
    <p:push/>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62378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RNN</a:t>
            </a:r>
            <a:r>
              <a:rPr kumimoji="0" lang="zh-CN" altLang="en-US" dirty="0" smtClean="0"/>
              <a:t>基本原理</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mc:Choice xmlns:a14="http://schemas.microsoft.com/office/drawing/2010/main" Requires="a14">
          <p:sp>
            <p:nvSpPr>
              <p:cNvPr id="12" name="矩形 3"/>
              <p:cNvSpPr>
                <a:spLocks noChangeArrowheads="1"/>
              </p:cNvSpPr>
              <p:nvPr/>
            </p:nvSpPr>
            <p:spPr bwMode="auto">
              <a:xfrm>
                <a:off x="596900" y="1000471"/>
                <a:ext cx="8045450" cy="3461845"/>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en-US" altLang="zh-CN" sz="1800" dirty="0"/>
                  <a:t>RNN</a:t>
                </a:r>
                <a:r>
                  <a:rPr lang="zh-CN" altLang="zh-CN" sz="1800" dirty="0"/>
                  <a:t>包含输入单元，输入集标记为</a:t>
                </a:r>
                <a14:m>
                  <m:oMath xmlns:m="http://schemas.openxmlformats.org/officeDocument/2006/math">
                    <m:sSub>
                      <m:sSubPr>
                        <m:ctrlPr>
                          <a:rPr lang="zh-CN" altLang="zh-CN" sz="1800" i="1"/>
                        </m:ctrlPr>
                      </m:sSubPr>
                      <m:e>
                        <m:r>
                          <a:rPr lang="en-US" altLang="zh-CN" sz="1800" i="1"/>
                          <m:t>𝑥</m:t>
                        </m:r>
                      </m:e>
                      <m:sub>
                        <m:r>
                          <a:rPr lang="en-US" altLang="zh-CN" sz="1800" i="1"/>
                          <m:t>𝑡</m:t>
                        </m:r>
                      </m:sub>
                    </m:sSub>
                  </m:oMath>
                </a14:m>
                <a:r>
                  <a:rPr lang="zh-CN" altLang="zh-CN" sz="1800" dirty="0"/>
                  <a:t>，而输出单元的输出集则被标记为</a:t>
                </a:r>
                <a14:m>
                  <m:oMath xmlns:m="http://schemas.openxmlformats.org/officeDocument/2006/math">
                    <m:sSub>
                      <m:sSubPr>
                        <m:ctrlPr>
                          <a:rPr lang="zh-CN" altLang="zh-CN" sz="1800" i="1"/>
                        </m:ctrlPr>
                      </m:sSubPr>
                      <m:e>
                        <m:r>
                          <a:rPr lang="en-US" altLang="zh-CN" sz="1800" i="1"/>
                          <m:t>𝑦</m:t>
                        </m:r>
                      </m:e>
                      <m:sub>
                        <m:r>
                          <a:rPr lang="en-US" altLang="zh-CN" sz="1800" i="1"/>
                          <m:t>𝑡</m:t>
                        </m:r>
                      </m:sub>
                    </m:sSub>
                  </m:oMath>
                </a14:m>
                <a:r>
                  <a:rPr lang="zh-CN" altLang="zh-CN" sz="1800" dirty="0"/>
                  <a:t>。</a:t>
                </a:r>
                <a:r>
                  <a:rPr lang="en-US" altLang="zh-CN" sz="1800" dirty="0"/>
                  <a:t>RNN</a:t>
                </a:r>
                <a:r>
                  <a:rPr lang="zh-CN" altLang="zh-CN" sz="1800" dirty="0"/>
                  <a:t>还包含隐藏单元，这些隐藏单元完成了主要工作。在某些情况下，</a:t>
                </a:r>
                <a:r>
                  <a:rPr lang="en-US" altLang="zh-CN" sz="1800" dirty="0"/>
                  <a:t>RNN</a:t>
                </a:r>
                <a:r>
                  <a:rPr lang="zh-CN" altLang="zh-CN" sz="1800" dirty="0"/>
                  <a:t>会引导信息从输出单元返回隐藏单元，并且隐藏层内的节点可以自连也可以互连。</a:t>
                </a:r>
                <a:r>
                  <a:rPr lang="en-US" altLang="zh-CN" sz="1800" dirty="0"/>
                  <a:t>RNN</a:t>
                </a:r>
                <a:r>
                  <a:rPr lang="zh-CN" altLang="zh-CN" sz="1800" dirty="0"/>
                  <a:t>的基本结构可以用以下公式表示。</a:t>
                </a:r>
              </a:p>
              <a:p>
                <a:pPr marL="0" indent="0">
                  <a:buNone/>
                </a:pPr>
                <a14:m>
                  <m:oMathPara xmlns:m="http://schemas.openxmlformats.org/officeDocument/2006/math">
                    <m:oMathParaPr>
                      <m:jc m:val="centerGroup"/>
                    </m:oMathParaPr>
                    <m:oMath xmlns:m="http://schemas.openxmlformats.org/officeDocument/2006/math">
                      <m:sSub>
                        <m:sSubPr>
                          <m:ctrlPr>
                            <a:rPr lang="zh-CN" altLang="zh-CN" sz="1800" i="1"/>
                          </m:ctrlPr>
                        </m:sSubPr>
                        <m:e>
                          <m:r>
                            <a:rPr lang="en-US" altLang="zh-CN" sz="1800" i="1"/>
                            <m:t>h</m:t>
                          </m:r>
                        </m:e>
                        <m:sub>
                          <m:r>
                            <a:rPr lang="en-US" altLang="zh-CN" sz="1800" i="1"/>
                            <m:t>𝑡</m:t>
                          </m:r>
                        </m:sub>
                      </m:sSub>
                      <m:r>
                        <a:rPr lang="en-US" altLang="zh-CN" sz="1800" i="1"/>
                        <m:t>=</m:t>
                      </m:r>
                      <m:sSub>
                        <m:sSubPr>
                          <m:ctrlPr>
                            <a:rPr lang="zh-CN" altLang="zh-CN" sz="1800" i="1"/>
                          </m:ctrlPr>
                        </m:sSubPr>
                        <m:e>
                          <m:r>
                            <a:rPr lang="en-US" altLang="zh-CN" sz="1800" i="1"/>
                            <m:t>𝑓</m:t>
                          </m:r>
                        </m:e>
                        <m:sub>
                          <m:r>
                            <a:rPr lang="en-US" altLang="zh-CN" sz="1800" i="1"/>
                            <m:t>𝑤</m:t>
                          </m:r>
                        </m:sub>
                      </m:sSub>
                      <m:r>
                        <a:rPr lang="en-US" altLang="zh-CN" sz="1800" i="1"/>
                        <m:t>(</m:t>
                      </m:r>
                      <m:sSub>
                        <m:sSubPr>
                          <m:ctrlPr>
                            <a:rPr lang="zh-CN" altLang="zh-CN" sz="1800" i="1"/>
                          </m:ctrlPr>
                        </m:sSubPr>
                        <m:e>
                          <m:r>
                            <a:rPr lang="en-US" altLang="zh-CN" sz="1800" i="1"/>
                            <m:t>h</m:t>
                          </m:r>
                        </m:e>
                        <m:sub>
                          <m:r>
                            <a:rPr lang="en-US" altLang="zh-CN" sz="1800" i="1"/>
                            <m:t>𝑡</m:t>
                          </m:r>
                          <m:r>
                            <a:rPr lang="en-US" altLang="zh-CN" sz="1800" i="1"/>
                            <m:t>−1</m:t>
                          </m:r>
                        </m:sub>
                      </m:sSub>
                      <m:r>
                        <a:rPr lang="en-US" altLang="zh-CN" sz="1800" i="1"/>
                        <m:t>,</m:t>
                      </m:r>
                      <m:sSub>
                        <m:sSubPr>
                          <m:ctrlPr>
                            <a:rPr lang="zh-CN" altLang="zh-CN" sz="1800" i="1"/>
                          </m:ctrlPr>
                        </m:sSubPr>
                        <m:e>
                          <m:r>
                            <a:rPr lang="en-US" altLang="zh-CN" sz="1800" i="1"/>
                            <m:t>𝑥</m:t>
                          </m:r>
                        </m:e>
                        <m:sub>
                          <m:r>
                            <a:rPr lang="en-US" altLang="zh-CN" sz="1800" i="1"/>
                            <m:t>𝑡</m:t>
                          </m:r>
                        </m:sub>
                      </m:sSub>
                      <m:r>
                        <a:rPr lang="en-US" altLang="zh-CN" sz="1800" i="1"/>
                        <m:t>)</m:t>
                      </m:r>
                    </m:oMath>
                  </m:oMathPara>
                </a14:m>
                <a:endParaRPr lang="zh-CN" altLang="zh-CN" sz="1800" dirty="0"/>
              </a:p>
              <a:p>
                <a:r>
                  <a:rPr lang="zh-CN" altLang="zh-CN" sz="1800" dirty="0"/>
                  <a:t>其中</a:t>
                </a:r>
                <a14:m>
                  <m:oMath xmlns:m="http://schemas.openxmlformats.org/officeDocument/2006/math">
                    <m:sSub>
                      <m:sSubPr>
                        <m:ctrlPr>
                          <a:rPr lang="zh-CN" altLang="zh-CN" sz="1800" i="1"/>
                        </m:ctrlPr>
                      </m:sSubPr>
                      <m:e>
                        <m:r>
                          <a:rPr lang="en-US" altLang="zh-CN" sz="1800" i="1"/>
                          <m:t>h</m:t>
                        </m:r>
                      </m:e>
                      <m:sub>
                        <m:r>
                          <a:rPr lang="en-US" altLang="zh-CN" sz="1800" i="1"/>
                          <m:t>𝑡</m:t>
                        </m:r>
                      </m:sub>
                    </m:sSub>
                  </m:oMath>
                </a14:m>
                <a:r>
                  <a:rPr lang="zh-CN" altLang="zh-CN" sz="1800" dirty="0"/>
                  <a:t>表示新的目标状态，而</a:t>
                </a:r>
                <a14:m>
                  <m:oMath xmlns:m="http://schemas.openxmlformats.org/officeDocument/2006/math">
                    <m:sSub>
                      <m:sSubPr>
                        <m:ctrlPr>
                          <a:rPr lang="zh-CN" altLang="zh-CN" sz="1800" i="1"/>
                        </m:ctrlPr>
                      </m:sSubPr>
                      <m:e>
                        <m:r>
                          <a:rPr lang="en-US" altLang="zh-CN" sz="1800" i="1"/>
                          <m:t>h</m:t>
                        </m:r>
                      </m:e>
                      <m:sub>
                        <m:r>
                          <a:rPr lang="en-US" altLang="zh-CN" sz="1800" i="1"/>
                          <m:t>𝑡</m:t>
                        </m:r>
                        <m:r>
                          <a:rPr lang="en-US" altLang="zh-CN" sz="1800" i="1"/>
                          <m:t>−</m:t>
                        </m:r>
                        <m:r>
                          <a:rPr lang="en-US" altLang="zh-CN" sz="1800"/>
                          <m:t>1</m:t>
                        </m:r>
                      </m:sub>
                    </m:sSub>
                  </m:oMath>
                </a14:m>
                <a:r>
                  <a:rPr lang="zh-CN" altLang="zh-CN" sz="1800" dirty="0"/>
                  <a:t>则是前一状态，</a:t>
                </a:r>
                <a14:m>
                  <m:oMath xmlns:m="http://schemas.openxmlformats.org/officeDocument/2006/math">
                    <m:sSub>
                      <m:sSubPr>
                        <m:ctrlPr>
                          <a:rPr lang="zh-CN" altLang="zh-CN" sz="1800" i="1"/>
                        </m:ctrlPr>
                      </m:sSubPr>
                      <m:e>
                        <m:r>
                          <a:rPr lang="en-US" altLang="zh-CN" sz="1800" i="1"/>
                          <m:t>𝑥</m:t>
                        </m:r>
                      </m:e>
                      <m:sub>
                        <m:r>
                          <a:rPr lang="en-US" altLang="zh-CN" sz="1800" i="1"/>
                          <m:t>𝑡</m:t>
                        </m:r>
                      </m:sub>
                    </m:sSub>
                  </m:oMath>
                </a14:m>
                <a:r>
                  <a:rPr lang="zh-CN" altLang="zh-CN" sz="1800" dirty="0"/>
                  <a:t>是当前输入向量，</a:t>
                </a:r>
                <a14:m>
                  <m:oMath xmlns:m="http://schemas.openxmlformats.org/officeDocument/2006/math">
                    <m:sSub>
                      <m:sSubPr>
                        <m:ctrlPr>
                          <a:rPr lang="zh-CN" altLang="zh-CN" sz="1800" i="1"/>
                        </m:ctrlPr>
                      </m:sSubPr>
                      <m:e>
                        <m:r>
                          <a:rPr lang="en-US" altLang="zh-CN" sz="1800" i="1"/>
                          <m:t>𝑓</m:t>
                        </m:r>
                      </m:e>
                      <m:sub>
                        <m:r>
                          <a:rPr lang="en-US" altLang="zh-CN" sz="1800" i="1"/>
                          <m:t>𝑤</m:t>
                        </m:r>
                      </m:sub>
                    </m:sSub>
                  </m:oMath>
                </a14:m>
                <a:r>
                  <a:rPr lang="zh-CN" altLang="zh-CN" sz="1800" dirty="0"/>
                  <a:t>是权重参数函数，目标值的结果与当前的输入、上一状态的结果有关系，以此可以求出各参数的权重值。</a:t>
                </a:r>
              </a:p>
              <a:p>
                <a:endParaRPr lang="zh-CN" altLang="en-US" sz="1800" dirty="0" smtClean="0">
                  <a:solidFill>
                    <a:srgbClr val="000000"/>
                  </a:solidFill>
                </a:endParaRPr>
              </a:p>
              <a:p>
                <a:endParaRPr lang="zh-CN" altLang="en-US" sz="1800" dirty="0" smtClean="0">
                  <a:solidFill>
                    <a:srgbClr val="000000"/>
                  </a:solidFill>
                </a:endParaRPr>
              </a:p>
            </p:txBody>
          </p:sp>
        </mc:Choice>
        <mc:Fallback>
          <p:sp>
            <p:nvSpPr>
              <p:cNvPr id="12" name="矩形 3"/>
              <p:cNvSpPr>
                <a:spLocks noRot="1" noChangeAspect="1" noMove="1" noResize="1" noEditPoints="1" noAdjustHandles="1" noChangeArrowheads="1" noChangeShapeType="1" noTextEdit="1"/>
              </p:cNvSpPr>
              <p:nvPr/>
            </p:nvSpPr>
            <p:spPr bwMode="auto">
              <a:xfrm>
                <a:off x="596900" y="1000471"/>
                <a:ext cx="8045450" cy="3461845"/>
              </a:xfrm>
              <a:prstGeom prst="rect">
                <a:avLst/>
              </a:prstGeom>
              <a:blipFill rotWithShape="0">
                <a:blip r:embed="rId2"/>
                <a:stretch>
                  <a:fillRect l="-682" t="-880" r="-227"/>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11008361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62378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dirty="0" smtClean="0"/>
              <a:t>RNN</a:t>
            </a:r>
            <a:r>
              <a:rPr kumimoji="0" lang="zh-CN" altLang="en-US" dirty="0" smtClean="0"/>
              <a:t>基本原理</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mc:Choice xmlns:a14="http://schemas.microsoft.com/office/drawing/2010/main" Requires="a14">
          <p:sp>
            <p:nvSpPr>
              <p:cNvPr id="12" name="矩形 3"/>
              <p:cNvSpPr>
                <a:spLocks noChangeArrowheads="1"/>
              </p:cNvSpPr>
              <p:nvPr/>
            </p:nvSpPr>
            <p:spPr bwMode="auto">
              <a:xfrm>
                <a:off x="596900" y="1000471"/>
                <a:ext cx="4893265" cy="3939796"/>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zh-CN" sz="1800" dirty="0"/>
                  <a:t>一个</a:t>
                </a:r>
                <a:r>
                  <a:rPr lang="en-US" altLang="zh-CN" sz="1800" dirty="0"/>
                  <a:t>RNN</a:t>
                </a:r>
                <a:r>
                  <a:rPr lang="zh-CN" altLang="zh-CN" sz="1800" dirty="0"/>
                  <a:t>可认为是同一网络的多次重复执行，每一次执行的结果是下一次执行的输入。</a:t>
                </a:r>
                <a:r>
                  <a:rPr lang="zh-CN" altLang="zh-CN" sz="1800" dirty="0"/>
                  <a:t> </a:t>
                </a:r>
                <a:r>
                  <a:rPr lang="zh-CN" altLang="en-US" sz="1800" dirty="0" smtClean="0"/>
                  <a:t>循环神经网络展开图如右图所示。</a:t>
                </a:r>
                <a:r>
                  <a:rPr lang="zh-CN" altLang="zh-CN" sz="1800" dirty="0"/>
                  <a:t>其中</a:t>
                </a:r>
                <a14:m>
                  <m:oMath xmlns:m="http://schemas.openxmlformats.org/officeDocument/2006/math">
                    <m:sSub>
                      <m:sSubPr>
                        <m:ctrlPr>
                          <a:rPr lang="zh-CN" altLang="zh-CN" sz="1800" i="1"/>
                        </m:ctrlPr>
                      </m:sSubPr>
                      <m:e>
                        <m:r>
                          <a:rPr lang="en-US" altLang="zh-CN" sz="1800" i="1"/>
                          <m:t>𝑥</m:t>
                        </m:r>
                      </m:e>
                      <m:sub>
                        <m:r>
                          <a:rPr lang="en-US" altLang="zh-CN" sz="1800" i="1"/>
                          <m:t>𝑡</m:t>
                        </m:r>
                      </m:sub>
                    </m:sSub>
                  </m:oMath>
                </a14:m>
                <a:r>
                  <a:rPr lang="zh-CN" altLang="zh-CN" sz="1800" dirty="0"/>
                  <a:t>是输入序列，</a:t>
                </a:r>
                <a14:m>
                  <m:oMath xmlns:m="http://schemas.openxmlformats.org/officeDocument/2006/math">
                    <m:sSub>
                      <m:sSubPr>
                        <m:ctrlPr>
                          <a:rPr lang="zh-CN" altLang="zh-CN" sz="1800" i="1"/>
                        </m:ctrlPr>
                      </m:sSubPr>
                      <m:e>
                        <m:r>
                          <a:rPr lang="en-US" altLang="zh-CN" sz="1800" i="1"/>
                          <m:t>𝑠</m:t>
                        </m:r>
                      </m:e>
                      <m:sub>
                        <m:r>
                          <a:rPr lang="en-US" altLang="zh-CN" sz="1800" i="1"/>
                          <m:t>𝑡</m:t>
                        </m:r>
                      </m:sub>
                    </m:sSub>
                  </m:oMath>
                </a14:m>
                <a:r>
                  <a:rPr lang="zh-CN" altLang="zh-CN" sz="1800" dirty="0"/>
                  <a:t>是在</a:t>
                </a:r>
                <a14:m>
                  <m:oMath xmlns:m="http://schemas.openxmlformats.org/officeDocument/2006/math">
                    <m:r>
                      <a:rPr lang="en-US" altLang="zh-CN" sz="1800" i="1"/>
                      <m:t>𝑡</m:t>
                    </m:r>
                  </m:oMath>
                </a14:m>
                <a:r>
                  <a:rPr lang="zh-CN" altLang="zh-CN" sz="1800" dirty="0"/>
                  <a:t>时间步时隐藏状态，可以认为是网络的记忆，计算公式为</a:t>
                </a:r>
                <a14:m>
                  <m:oMath xmlns:m="http://schemas.openxmlformats.org/officeDocument/2006/math">
                    <m:sSub>
                      <m:sSubPr>
                        <m:ctrlPr>
                          <a:rPr lang="zh-CN" altLang="zh-CN" sz="1800" i="1"/>
                        </m:ctrlPr>
                      </m:sSubPr>
                      <m:e>
                        <m:r>
                          <a:rPr lang="en-US" altLang="zh-CN" sz="1800" i="1"/>
                          <m:t>𝑠</m:t>
                        </m:r>
                      </m:e>
                      <m:sub>
                        <m:r>
                          <a:rPr lang="en-US" altLang="zh-CN" sz="1800" i="1"/>
                          <m:t>𝑡</m:t>
                        </m:r>
                      </m:sub>
                    </m:sSub>
                    <m:r>
                      <a:rPr lang="en-US" altLang="zh-CN" sz="1800" i="1"/>
                      <m:t>=</m:t>
                    </m:r>
                    <m:r>
                      <a:rPr lang="en-US" altLang="zh-CN" sz="1800" i="1"/>
                      <m:t>𝑓</m:t>
                    </m:r>
                    <m:r>
                      <a:rPr lang="en-US" altLang="zh-CN" sz="1800" i="1"/>
                      <m:t>(</m:t>
                    </m:r>
                    <m:r>
                      <a:rPr lang="en-US" altLang="zh-CN" sz="1800" i="1"/>
                      <m:t>𝑈</m:t>
                    </m:r>
                    <m:sSub>
                      <m:sSubPr>
                        <m:ctrlPr>
                          <a:rPr lang="zh-CN" altLang="zh-CN" sz="1800" i="1"/>
                        </m:ctrlPr>
                      </m:sSubPr>
                      <m:e>
                        <m:r>
                          <a:rPr lang="en-US" altLang="zh-CN" sz="1800" i="1"/>
                          <m:t>𝑥</m:t>
                        </m:r>
                      </m:e>
                      <m:sub>
                        <m:r>
                          <a:rPr lang="en-US" altLang="zh-CN" sz="1800" i="1"/>
                          <m:t>𝑡</m:t>
                        </m:r>
                      </m:sub>
                    </m:sSub>
                    <m:r>
                      <a:rPr lang="en-US" altLang="zh-CN" sz="1800" i="1"/>
                      <m:t>+</m:t>
                    </m:r>
                    <m:sSub>
                      <m:sSubPr>
                        <m:ctrlPr>
                          <a:rPr lang="zh-CN" altLang="zh-CN" sz="1800" i="1"/>
                        </m:ctrlPr>
                      </m:sSubPr>
                      <m:e>
                        <m:r>
                          <a:rPr lang="en-US" altLang="zh-CN" sz="1800" i="1"/>
                          <m:t>𝑊</m:t>
                        </m:r>
                      </m:e>
                      <m:sub>
                        <m:sSub>
                          <m:sSubPr>
                            <m:ctrlPr>
                              <a:rPr lang="zh-CN" altLang="zh-CN" sz="1800" i="1"/>
                            </m:ctrlPr>
                          </m:sSubPr>
                          <m:e>
                            <m:r>
                              <a:rPr lang="en-US" altLang="zh-CN" sz="1800" i="1"/>
                              <m:t>𝑠</m:t>
                            </m:r>
                          </m:e>
                          <m:sub>
                            <m:r>
                              <a:rPr lang="en-US" altLang="zh-CN" sz="1800" i="1"/>
                              <m:t>𝑡</m:t>
                            </m:r>
                            <m:r>
                              <a:rPr lang="en-US" altLang="zh-CN" sz="1800" i="1"/>
                              <m:t>−1</m:t>
                            </m:r>
                          </m:sub>
                        </m:sSub>
                      </m:sub>
                    </m:sSub>
                    <m:r>
                      <a:rPr lang="en-US" altLang="zh-CN" sz="1800" i="1"/>
                      <m:t>)</m:t>
                    </m:r>
                  </m:oMath>
                </a14:m>
                <a:r>
                  <a:rPr lang="en-US" altLang="zh-CN" sz="1800" dirty="0"/>
                  <a:t> , </a:t>
                </a:r>
                <a:r>
                  <a:rPr lang="zh-CN" altLang="zh-CN" sz="1800" dirty="0"/>
                  <a:t>其中</a:t>
                </a:r>
                <a14:m>
                  <m:oMath xmlns:m="http://schemas.openxmlformats.org/officeDocument/2006/math">
                    <m:r>
                      <a:rPr lang="en-US" altLang="zh-CN" sz="1800" i="1"/>
                      <m:t>𝑓</m:t>
                    </m:r>
                  </m:oMath>
                </a14:m>
                <a:r>
                  <a:rPr lang="zh-CN" altLang="zh-CN" sz="1800" dirty="0"/>
                  <a:t>为非线性激活函数（如</a:t>
                </a:r>
                <a:r>
                  <a:rPr lang="en-US" altLang="zh-CN" sz="1800" dirty="0" err="1"/>
                  <a:t>ReLU</a:t>
                </a:r>
                <a:r>
                  <a:rPr lang="zh-CN" altLang="zh-CN" sz="1800" dirty="0"/>
                  <a:t>），</a:t>
                </a:r>
                <a14:m>
                  <m:oMath xmlns:m="http://schemas.openxmlformats.org/officeDocument/2006/math">
                    <m:r>
                      <a:rPr lang="en-US" altLang="zh-CN" sz="1800" i="1"/>
                      <m:t>𝑈</m:t>
                    </m:r>
                  </m:oMath>
                </a14:m>
                <a:r>
                  <a:rPr lang="zh-CN" altLang="zh-CN" sz="1800" dirty="0"/>
                  <a:t>为当前输入的权重矩阵，</a:t>
                </a:r>
                <a14:m>
                  <m:oMath xmlns:m="http://schemas.openxmlformats.org/officeDocument/2006/math">
                    <m:r>
                      <a:rPr lang="en-US" altLang="zh-CN" sz="1800" i="1"/>
                      <m:t>𝑊</m:t>
                    </m:r>
                  </m:oMath>
                </a14:m>
                <a:r>
                  <a:rPr lang="zh-CN" altLang="zh-CN" sz="1800" dirty="0"/>
                  <a:t>为上一状态的输入的权重矩阵，可以看到当前状态</a:t>
                </a:r>
                <a14:m>
                  <m:oMath xmlns:m="http://schemas.openxmlformats.org/officeDocument/2006/math">
                    <m:sSub>
                      <m:sSubPr>
                        <m:ctrlPr>
                          <a:rPr lang="zh-CN" altLang="zh-CN" sz="1800" i="1"/>
                        </m:ctrlPr>
                      </m:sSubPr>
                      <m:e>
                        <m:r>
                          <a:rPr lang="en-US" altLang="zh-CN" sz="1800" i="1"/>
                          <m:t>𝑠</m:t>
                        </m:r>
                      </m:e>
                      <m:sub>
                        <m:r>
                          <a:rPr lang="en-US" altLang="zh-CN" sz="1800" i="1"/>
                          <m:t>𝑡</m:t>
                        </m:r>
                      </m:sub>
                    </m:sSub>
                  </m:oMath>
                </a14:m>
                <a:r>
                  <a:rPr lang="zh-CN" altLang="zh-CN" sz="1800" dirty="0"/>
                  <a:t>依赖于上一状态</a:t>
                </a:r>
                <a14:m>
                  <m:oMath xmlns:m="http://schemas.openxmlformats.org/officeDocument/2006/math">
                    <m:sSub>
                      <m:sSubPr>
                        <m:ctrlPr>
                          <a:rPr lang="zh-CN" altLang="zh-CN" sz="1800" i="1"/>
                        </m:ctrlPr>
                      </m:sSubPr>
                      <m:e>
                        <m:r>
                          <a:rPr lang="en-US" altLang="zh-CN" sz="1800" i="1"/>
                          <m:t>𝑠</m:t>
                        </m:r>
                      </m:e>
                      <m:sub>
                        <m:r>
                          <a:rPr lang="en-US" altLang="zh-CN" sz="1800" i="1"/>
                          <m:t>𝑡</m:t>
                        </m:r>
                        <m:r>
                          <a:rPr lang="en-US" altLang="zh-CN" sz="1800" i="1"/>
                          <m:t>−1</m:t>
                        </m:r>
                      </m:sub>
                    </m:sSub>
                  </m:oMath>
                </a14:m>
                <a:r>
                  <a:rPr lang="zh-CN" altLang="zh-CN" sz="1800" dirty="0" smtClean="0"/>
                  <a:t>。</a:t>
                </a:r>
                <a:endParaRPr lang="zh-CN" altLang="en-US" sz="1800" dirty="0" smtClean="0"/>
              </a:p>
              <a:p>
                <a:endParaRPr lang="zh-CN" altLang="zh-CN" sz="1800" dirty="0"/>
              </a:p>
              <a:p>
                <a:endParaRPr lang="zh-CN" altLang="en-US" sz="1800" dirty="0" smtClean="0">
                  <a:solidFill>
                    <a:srgbClr val="000000"/>
                  </a:solidFill>
                </a:endParaRPr>
              </a:p>
              <a:p>
                <a:endParaRPr lang="zh-CN" altLang="en-US" sz="1800" dirty="0" smtClean="0">
                  <a:solidFill>
                    <a:srgbClr val="000000"/>
                  </a:solidFill>
                </a:endParaRPr>
              </a:p>
            </p:txBody>
          </p:sp>
        </mc:Choice>
        <mc:Fallback>
          <p:sp>
            <p:nvSpPr>
              <p:cNvPr id="12" name="矩形 3"/>
              <p:cNvSpPr>
                <a:spLocks noRot="1" noChangeAspect="1" noMove="1" noResize="1" noEditPoints="1" noAdjustHandles="1" noChangeArrowheads="1" noChangeShapeType="1" noTextEdit="1"/>
              </p:cNvSpPr>
              <p:nvPr/>
            </p:nvSpPr>
            <p:spPr bwMode="auto">
              <a:xfrm>
                <a:off x="596900" y="1000471"/>
                <a:ext cx="4893265" cy="3939796"/>
              </a:xfrm>
              <a:prstGeom prst="rect">
                <a:avLst/>
              </a:prstGeom>
              <a:blipFill rotWithShape="0">
                <a:blip r:embed="rId2"/>
                <a:stretch>
                  <a:fillRect l="-1121" t="-774" r="-747"/>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pic>
        <p:nvPicPr>
          <p:cNvPr id="10" name="Picture 79"/>
          <p:cNvPicPr/>
          <p:nvPr/>
        </p:nvPicPr>
        <p:blipFill>
          <a:blip r:embed="rId3"/>
          <a:stretch>
            <a:fillRect/>
          </a:stretch>
        </p:blipFill>
        <p:spPr>
          <a:xfrm>
            <a:off x="5577251" y="2082824"/>
            <a:ext cx="2953385" cy="1160780"/>
          </a:xfrm>
          <a:prstGeom prst="rect">
            <a:avLst/>
          </a:prstGeom>
        </p:spPr>
      </p:pic>
    </p:spTree>
    <p:extLst>
      <p:ext uri="{BB962C8B-B14F-4D97-AF65-F5344CB8AC3E}">
        <p14:creationId xmlns:p14="http://schemas.microsoft.com/office/powerpoint/2010/main" val="56908937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885042"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长短期记忆网络</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8623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endParaRPr lang="zh-CN" altLang="en-US" sz="1800" dirty="0" smtClean="0"/>
          </a:p>
          <a:p>
            <a:endParaRPr lang="zh-CN" altLang="en-US" sz="1800" dirty="0"/>
          </a:p>
          <a:p>
            <a:r>
              <a:rPr lang="zh-CN" altLang="en-US" sz="1800" dirty="0" smtClean="0"/>
              <a:t>长短期记忆网络能够学习长期依赖关系，并</a:t>
            </a:r>
            <a:r>
              <a:rPr lang="zh-CN" altLang="en-US" sz="1800" dirty="0" smtClean="0"/>
              <a:t>可</a:t>
            </a:r>
            <a:r>
              <a:rPr lang="zh-CN" altLang="en-US" sz="1800" dirty="0"/>
              <a:t>保留</a:t>
            </a:r>
            <a:r>
              <a:rPr lang="zh-CN" altLang="en-US" sz="1800" dirty="0" smtClean="0"/>
              <a:t>误差，</a:t>
            </a:r>
            <a:r>
              <a:rPr lang="zh-CN" altLang="en-US" sz="1800" dirty="0" smtClean="0"/>
              <a:t>在沿时间和层进行反向传递时，可以将误差保持在更加恒定的水平，让递归网络能够进行多个时间步的学习，从而建立远距离因果联系。它在许多问题上效果非常好，现在被广泛应用。</a:t>
            </a:r>
            <a:endParaRPr lang="zh-CN" altLang="zh-CN" sz="1800" dirty="0"/>
          </a:p>
          <a:p>
            <a:endParaRPr lang="zh-CN" altLang="en-US" sz="18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192331689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885042"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长短期记忆网络</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0285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a:p>
          <a:p>
            <a:endParaRPr lang="zh-CN" altLang="en-US" sz="1800" dirty="0" smtClean="0"/>
          </a:p>
          <a:p>
            <a:r>
              <a:rPr lang="zh-CN" altLang="en-US" sz="1800" dirty="0" smtClean="0"/>
              <a:t>长短期记忆网络将信息存放在递归网络正常信息流之外的门控单元中，这些单元可以存储、写入或读取信息，就像计算机内存中的数据一样。但愿通过门的开关判定存储哪些信息，何时允许读取、写入或清除信息。这些门是模拟的，包含输出范围全部在</a:t>
            </a:r>
            <a:r>
              <a:rPr lang="en-US" altLang="zh-CN" sz="1800" dirty="0" smtClean="0"/>
              <a:t>0</a:t>
            </a:r>
            <a:r>
              <a:rPr lang="zh-CN" altLang="en-US" sz="1800" dirty="0" smtClean="0"/>
              <a:t>～</a:t>
            </a:r>
            <a:r>
              <a:rPr lang="en-US" altLang="zh-CN" sz="1800" dirty="0" smtClean="0"/>
              <a:t>1</a:t>
            </a:r>
            <a:r>
              <a:rPr lang="zh-CN" altLang="en-US" sz="1800" dirty="0" smtClean="0"/>
              <a:t>之间的</a:t>
            </a:r>
            <a:r>
              <a:rPr lang="en-US" altLang="zh-CN" sz="1800" dirty="0" smtClean="0"/>
              <a:t>Sigmoid</a:t>
            </a:r>
            <a:r>
              <a:rPr lang="zh-CN" altLang="en-US" sz="1800" dirty="0" smtClean="0"/>
              <a:t>函数的逐元素相乘操作。这些门依据接收到的信号开关，而且会用自身的权重集对信息进行筛选，根据强度和输入内容决定是否允许信息通过。这些权重会通过递归网络的学习过程进行调整。</a:t>
            </a:r>
            <a:endParaRPr lang="zh-CN" altLang="en-US" sz="1800" dirty="0" smtClean="0">
              <a:solidFill>
                <a:srgbClr val="000000"/>
              </a:solidFill>
            </a:endParaRPr>
          </a:p>
          <a:p>
            <a:endParaRPr lang="zh-CN" altLang="en-US" sz="1800" dirty="0" smtClean="0">
              <a:solidFill>
                <a:srgbClr val="000000"/>
              </a:solidFill>
            </a:endParaRPr>
          </a:p>
        </p:txBody>
      </p:sp>
    </p:spTree>
    <p:extLst>
      <p:ext uri="{BB962C8B-B14F-4D97-AF65-F5344CB8AC3E}">
        <p14:creationId xmlns:p14="http://schemas.microsoft.com/office/powerpoint/2010/main" val="186876574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885042"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长短期记忆网络</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36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a:p>
          <a:p>
            <a:r>
              <a:rPr lang="zh-CN" altLang="en-US" sz="1800" dirty="0" smtClean="0"/>
              <a:t>下图显示了数据在记忆单元中的流动以及单元中的门如何控制数据流动。</a:t>
            </a:r>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194621466"/>
              </p:ext>
            </p:extLst>
          </p:nvPr>
        </p:nvGraphicFramePr>
        <p:xfrm>
          <a:off x="1888671" y="1989728"/>
          <a:ext cx="5105400" cy="2019300"/>
        </p:xfrm>
        <a:graphic>
          <a:graphicData uri="http://schemas.openxmlformats.org/presentationml/2006/ole">
            <mc:AlternateContent xmlns:mc="http://schemas.openxmlformats.org/markup-compatibility/2006">
              <mc:Choice xmlns:v="urn:schemas-microsoft-com:vml" Requires="v">
                <p:oleObj spid="_x0000_s1052" r:id="rId3" imgW="5118100" imgH="2032000" progId="Visio.Drawing.11">
                  <p:embed/>
                </p:oleObj>
              </mc:Choice>
              <mc:Fallback>
                <p:oleObj r:id="rId3" imgW="5118100" imgH="2032000"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88671" y="1989728"/>
                        <a:ext cx="5105400" cy="2019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69708278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885042"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长短期记忆网络</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3609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a:p>
          <a:p>
            <a:endParaRPr kumimoji="0" lang="zh-CN" altLang="en-US" sz="1800" dirty="0" smtClean="0"/>
          </a:p>
          <a:p>
            <a:r>
              <a:rPr kumimoji="0" lang="zh-CN" altLang="en-US" sz="1800" dirty="0" smtClean="0"/>
              <a:t>长短期</a:t>
            </a:r>
            <a:r>
              <a:rPr kumimoji="0" lang="zh-CN" altLang="en-US" sz="1800" dirty="0"/>
              <a:t>记忆</a:t>
            </a:r>
            <a:r>
              <a:rPr kumimoji="0" lang="zh-CN" altLang="en-US" sz="1800" dirty="0" smtClean="0"/>
              <a:t>网络</a:t>
            </a:r>
            <a:r>
              <a:rPr kumimoji="0" lang="zh-CN" altLang="en-US" sz="1800" dirty="0" smtClean="0"/>
              <a:t>的关键是元胞状态，元胞状态有点像传送带，直接穿过整个链，同时有一些较小的线性交互。上面承载的信息可以很容易地流过而不改变。网络可以对元胞状态添加或删除信息，这种能力通过一种叫门的结构来控制，门是选择性让信息通过的方法，由一个</a:t>
            </a:r>
            <a:r>
              <a:rPr kumimoji="0" lang="en-US" altLang="zh-CN" sz="1800" dirty="0" smtClean="0"/>
              <a:t>Sigmoid</a:t>
            </a:r>
            <a:r>
              <a:rPr kumimoji="0" lang="zh-CN" altLang="en-US" sz="1800" dirty="0" smtClean="0"/>
              <a:t>神经网络层和一个元素级相乘操作组成。</a:t>
            </a:r>
            <a:r>
              <a:rPr kumimoji="0" lang="en-US" altLang="zh-CN" sz="1800" dirty="0" smtClean="0"/>
              <a:t>Sigmoid</a:t>
            </a:r>
            <a:r>
              <a:rPr kumimoji="0" lang="zh-CN" altLang="en-US" sz="1800" dirty="0" smtClean="0"/>
              <a:t>输出</a:t>
            </a:r>
            <a:r>
              <a:rPr kumimoji="0" lang="en-US" altLang="zh-CN" sz="1800" dirty="0" smtClean="0"/>
              <a:t>0</a:t>
            </a:r>
            <a:r>
              <a:rPr kumimoji="0" lang="zh-CN" altLang="en-US" sz="1800" dirty="0" smtClean="0"/>
              <a:t>～</a:t>
            </a:r>
            <a:r>
              <a:rPr kumimoji="0" lang="en-US" altLang="zh-CN" sz="1800" dirty="0" smtClean="0"/>
              <a:t>1</a:t>
            </a:r>
            <a:r>
              <a:rPr kumimoji="0" lang="zh-CN" altLang="en-US" sz="1800" dirty="0" smtClean="0"/>
              <a:t>之间的值，</a:t>
            </a:r>
            <a:r>
              <a:rPr kumimoji="0" lang="en-US" altLang="zh-CN" sz="1800" dirty="0" smtClean="0"/>
              <a:t>0</a:t>
            </a:r>
            <a:r>
              <a:rPr kumimoji="0" lang="zh-CN" altLang="en-US" sz="1800" dirty="0" smtClean="0"/>
              <a:t>表示不允许信息通过，</a:t>
            </a:r>
            <a:r>
              <a:rPr kumimoji="0" lang="en-US" altLang="zh-CN" sz="1800" dirty="0" smtClean="0"/>
              <a:t>1</a:t>
            </a:r>
            <a:r>
              <a:rPr kumimoji="0" lang="zh-CN" altLang="en-US" sz="1800" dirty="0" smtClean="0"/>
              <a:t>表示允许所有信息通过。一个网路有三个这样的门来保护和控制元胞状态。</a:t>
            </a:r>
            <a:endParaRPr lang="zh-CN" altLang="en-US" sz="18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79817417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885042"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长短期记忆网络</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90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kumimoji="0" lang="zh-CN" altLang="en-US" sz="1800" dirty="0" smtClean="0"/>
          </a:p>
          <a:p>
            <a:r>
              <a:rPr kumimoji="0" lang="zh-CN" altLang="en-US" sz="1800" dirty="0" smtClean="0"/>
              <a:t>长短期</a:t>
            </a:r>
            <a:r>
              <a:rPr kumimoji="0" lang="zh-CN" altLang="en-US" sz="1800" dirty="0"/>
              <a:t>记忆</a:t>
            </a:r>
            <a:r>
              <a:rPr kumimoji="0" lang="zh-CN" altLang="en-US" sz="1800" dirty="0" smtClean="0"/>
              <a:t>网络</a:t>
            </a:r>
            <a:r>
              <a:rPr kumimoji="0" lang="zh-CN" altLang="en-US" sz="1800" dirty="0" smtClean="0"/>
              <a:t>的步骤如下：</a:t>
            </a:r>
            <a:endParaRPr lang="en-US" altLang="zh-CN" sz="1800" dirty="0">
              <a:solidFill>
                <a:srgbClr val="000000"/>
              </a:solidFill>
            </a:endParaRPr>
          </a:p>
          <a:p>
            <a:pPr lvl="1"/>
            <a:r>
              <a:rPr lang="zh-CN" altLang="en-US" sz="1400" dirty="0" smtClean="0">
                <a:solidFill>
                  <a:srgbClr val="000000"/>
                </a:solidFill>
              </a:rPr>
              <a:t>决定从元胞状态中扔掉哪些信息。由叫做“遗忘门”的</a:t>
            </a:r>
            <a:r>
              <a:rPr lang="en-US" altLang="zh-CN" sz="1400" dirty="0" smtClean="0">
                <a:solidFill>
                  <a:srgbClr val="000000"/>
                </a:solidFill>
              </a:rPr>
              <a:t>Sigmoid</a:t>
            </a:r>
            <a:r>
              <a:rPr lang="zh-CN" altLang="en-US" sz="1400" dirty="0" smtClean="0">
                <a:solidFill>
                  <a:srgbClr val="000000"/>
                </a:solidFill>
              </a:rPr>
              <a:t>层控制。遗忘门会输出</a:t>
            </a:r>
            <a:r>
              <a:rPr lang="en-US" altLang="zh-CN" sz="1400" dirty="0" smtClean="0">
                <a:solidFill>
                  <a:srgbClr val="000000"/>
                </a:solidFill>
              </a:rPr>
              <a:t>0</a:t>
            </a:r>
            <a:r>
              <a:rPr lang="zh-CN" altLang="en-US" sz="1400" dirty="0" smtClean="0">
                <a:solidFill>
                  <a:srgbClr val="000000"/>
                </a:solidFill>
              </a:rPr>
              <a:t>～</a:t>
            </a:r>
            <a:r>
              <a:rPr lang="en-US" altLang="zh-CN" sz="1400" dirty="0" smtClean="0">
                <a:solidFill>
                  <a:srgbClr val="000000"/>
                </a:solidFill>
              </a:rPr>
              <a:t>1</a:t>
            </a:r>
            <a:r>
              <a:rPr lang="zh-CN" altLang="en-US" sz="1400" dirty="0" smtClean="0">
                <a:solidFill>
                  <a:srgbClr val="000000"/>
                </a:solidFill>
              </a:rPr>
              <a:t>之间的数，</a:t>
            </a:r>
            <a:r>
              <a:rPr lang="en-US" altLang="zh-CN" sz="1400" dirty="0" smtClean="0">
                <a:solidFill>
                  <a:srgbClr val="000000"/>
                </a:solidFill>
              </a:rPr>
              <a:t>1</a:t>
            </a:r>
            <a:r>
              <a:rPr lang="zh-CN" altLang="en-US" sz="1400" dirty="0" smtClean="0">
                <a:solidFill>
                  <a:srgbClr val="000000"/>
                </a:solidFill>
              </a:rPr>
              <a:t>表示保留该信息，</a:t>
            </a:r>
            <a:r>
              <a:rPr lang="en-US" altLang="zh-CN" sz="1400" dirty="0" smtClean="0">
                <a:solidFill>
                  <a:srgbClr val="000000"/>
                </a:solidFill>
              </a:rPr>
              <a:t>0</a:t>
            </a:r>
            <a:r>
              <a:rPr lang="zh-CN" altLang="en-US" sz="1400" dirty="0" smtClean="0">
                <a:solidFill>
                  <a:srgbClr val="000000"/>
                </a:solidFill>
              </a:rPr>
              <a:t>表示丢弃该信息</a:t>
            </a:r>
          </a:p>
          <a:p>
            <a:pPr lvl="1"/>
            <a:r>
              <a:rPr lang="zh-CN" altLang="zh-CN" sz="1400" dirty="0"/>
              <a:t>通过输入门将有用的新信息加入到元胞状态。首先，将前一</a:t>
            </a:r>
            <a:r>
              <a:rPr lang="zh-CN" altLang="zh-CN" sz="1400" dirty="0" smtClean="0"/>
              <a:t>状态和</a:t>
            </a:r>
            <a:r>
              <a:rPr lang="zh-CN" altLang="zh-CN" sz="1400" dirty="0"/>
              <a:t>当前状态的</a:t>
            </a:r>
            <a:r>
              <a:rPr lang="zh-CN" altLang="zh-CN" sz="1400" dirty="0" smtClean="0"/>
              <a:t>输入输入</a:t>
            </a:r>
            <a:r>
              <a:rPr lang="zh-CN" altLang="zh-CN" sz="1400" dirty="0"/>
              <a:t>到</a:t>
            </a:r>
            <a:r>
              <a:rPr lang="en-US" altLang="zh-CN" sz="1400" dirty="0"/>
              <a:t>Sigmoid</a:t>
            </a:r>
            <a:r>
              <a:rPr lang="zh-CN" altLang="zh-CN" sz="1400" dirty="0"/>
              <a:t>函数中滤除不重要信息。另外</a:t>
            </a:r>
            <a:r>
              <a:rPr lang="zh-CN" altLang="zh-CN" sz="1400" dirty="0" smtClean="0"/>
              <a:t>，通过</a:t>
            </a:r>
            <a:r>
              <a:rPr lang="en-US" altLang="zh-CN" sz="1400" dirty="0" err="1" smtClean="0"/>
              <a:t>tanh</a:t>
            </a:r>
            <a:r>
              <a:rPr lang="zh-CN" altLang="zh-CN" sz="1400" dirty="0" smtClean="0"/>
              <a:t>函数</a:t>
            </a:r>
            <a:r>
              <a:rPr lang="zh-CN" altLang="zh-CN" sz="1400" dirty="0"/>
              <a:t>得到一个</a:t>
            </a:r>
            <a:r>
              <a:rPr lang="en-US" altLang="zh-CN" sz="1400" dirty="0"/>
              <a:t>-1</a:t>
            </a:r>
            <a:r>
              <a:rPr lang="zh-CN" altLang="zh-CN" sz="1400" dirty="0"/>
              <a:t>〜</a:t>
            </a:r>
            <a:r>
              <a:rPr lang="en-US" altLang="zh-CN" sz="1400" dirty="0"/>
              <a:t>1</a:t>
            </a:r>
            <a:r>
              <a:rPr lang="zh-CN" altLang="zh-CN" sz="1400" dirty="0"/>
              <a:t>之间的输出结果。这将产生一个新的候选值，后续将判断是否将其加入到元胞状态中</a:t>
            </a:r>
            <a:r>
              <a:rPr lang="zh-CN" altLang="zh-CN" sz="1400" dirty="0" smtClean="0"/>
              <a:t>。</a:t>
            </a:r>
            <a:endParaRPr lang="zh-CN" altLang="en-US" sz="1400" dirty="0" smtClean="0">
              <a:effectLst/>
            </a:endParaRPr>
          </a:p>
          <a:p>
            <a:pPr lvl="1"/>
            <a:r>
              <a:rPr lang="zh-CN" altLang="zh-CN" sz="1400" dirty="0"/>
              <a:t>将上一步中</a:t>
            </a:r>
            <a:r>
              <a:rPr lang="en-US" altLang="zh-CN" sz="1400" dirty="0"/>
              <a:t>Sigmoid</a:t>
            </a:r>
            <a:r>
              <a:rPr lang="zh-CN" altLang="zh-CN" sz="1400" dirty="0"/>
              <a:t>函数和</a:t>
            </a:r>
            <a:r>
              <a:rPr lang="en-US" altLang="zh-CN" sz="1400" dirty="0" err="1"/>
              <a:t>tanh</a:t>
            </a:r>
            <a:r>
              <a:rPr lang="zh-CN" altLang="zh-CN" sz="1400" dirty="0"/>
              <a:t>函数的输出结果相乘，并</a:t>
            </a:r>
            <a:r>
              <a:rPr lang="zh-CN" altLang="zh-CN" sz="1400" dirty="0" smtClean="0"/>
              <a:t>加上</a:t>
            </a:r>
            <a:r>
              <a:rPr lang="zh-CN" altLang="en-US" sz="1400" dirty="0" smtClean="0"/>
              <a:t>第一步</a:t>
            </a:r>
            <a:r>
              <a:rPr lang="zh-CN" altLang="zh-CN" sz="1400" dirty="0" smtClean="0"/>
              <a:t>中</a:t>
            </a:r>
            <a:r>
              <a:rPr lang="zh-CN" altLang="zh-CN" sz="1400" dirty="0"/>
              <a:t>的输出结果，从而实现保留的信息都是重要信息，此时更新</a:t>
            </a:r>
            <a:r>
              <a:rPr lang="zh-CN" altLang="zh-CN" sz="1400" dirty="0" smtClean="0"/>
              <a:t>状态即</a:t>
            </a:r>
            <a:r>
              <a:rPr lang="zh-CN" altLang="zh-CN" sz="1400" dirty="0"/>
              <a:t>可忘掉那些不重要的</a:t>
            </a:r>
            <a:r>
              <a:rPr lang="zh-CN" altLang="zh-CN" sz="1400" dirty="0" smtClean="0"/>
              <a:t>信息</a:t>
            </a:r>
            <a:r>
              <a:rPr lang="zh-CN" altLang="zh-CN" sz="1400" dirty="0" smtClean="0">
                <a:effectLst/>
              </a:rPr>
              <a:t> </a:t>
            </a:r>
            <a:endParaRPr lang="zh-CN" altLang="en-US" sz="1400" dirty="0" smtClean="0">
              <a:effectLst/>
            </a:endParaRPr>
          </a:p>
          <a:p>
            <a:pPr lvl="1"/>
            <a:r>
              <a:rPr lang="zh-CN" altLang="zh-CN" sz="1400" dirty="0"/>
              <a:t>最后，从当前状态中选择重要的信息作为元胞状态的输出。首先，将前一隐</a:t>
            </a:r>
            <a:r>
              <a:rPr lang="zh-CN" altLang="zh-CN" sz="1400" dirty="0" smtClean="0"/>
              <a:t>状态和</a:t>
            </a:r>
            <a:r>
              <a:rPr lang="zh-CN" altLang="zh-CN" sz="1400" dirty="0"/>
              <a:t>当前输入</a:t>
            </a:r>
            <a:r>
              <a:rPr lang="zh-CN" altLang="zh-CN" sz="1400" dirty="0" smtClean="0"/>
              <a:t>值通过</a:t>
            </a:r>
            <a:r>
              <a:rPr lang="en-US" altLang="zh-CN" sz="1400" dirty="0"/>
              <a:t>Sigmoid</a:t>
            </a:r>
            <a:r>
              <a:rPr lang="zh-CN" altLang="zh-CN" sz="1400" dirty="0"/>
              <a:t>函数得到一个</a:t>
            </a:r>
            <a:r>
              <a:rPr lang="en-US" altLang="zh-CN" sz="1400" dirty="0"/>
              <a:t>0</a:t>
            </a:r>
            <a:r>
              <a:rPr lang="zh-CN" altLang="zh-CN" sz="1400" dirty="0"/>
              <a:t>〜</a:t>
            </a:r>
            <a:r>
              <a:rPr lang="en-US" altLang="zh-CN" sz="1400" dirty="0"/>
              <a:t>1</a:t>
            </a:r>
            <a:r>
              <a:rPr lang="zh-CN" altLang="zh-CN" sz="1400" dirty="0"/>
              <a:t>之间的结果</a:t>
            </a:r>
            <a:r>
              <a:rPr lang="zh-CN" altLang="zh-CN" sz="1400" dirty="0" smtClean="0"/>
              <a:t>值。</a:t>
            </a:r>
            <a:r>
              <a:rPr lang="zh-CN" altLang="zh-CN" sz="1400" dirty="0"/>
              <a:t>然后</a:t>
            </a:r>
            <a:r>
              <a:rPr lang="zh-CN" altLang="zh-CN" sz="1400" dirty="0" smtClean="0"/>
              <a:t>对</a:t>
            </a:r>
            <a:r>
              <a:rPr lang="zh-CN" altLang="en-US" sz="1400" dirty="0" smtClean="0"/>
              <a:t>第三步</a:t>
            </a:r>
            <a:r>
              <a:rPr lang="zh-CN" altLang="zh-CN" sz="1400" dirty="0" smtClean="0"/>
              <a:t>中</a:t>
            </a:r>
            <a:r>
              <a:rPr lang="zh-CN" altLang="zh-CN" sz="1400" dirty="0"/>
              <a:t>输出结果</a:t>
            </a:r>
            <a:r>
              <a:rPr lang="zh-CN" altLang="zh-CN" sz="1400" dirty="0" smtClean="0"/>
              <a:t>计算</a:t>
            </a:r>
            <a:r>
              <a:rPr lang="en-US" altLang="zh-CN" sz="1400" dirty="0" err="1" smtClean="0"/>
              <a:t>tanh</a:t>
            </a:r>
            <a:r>
              <a:rPr lang="zh-CN" altLang="zh-CN" sz="1400" dirty="0"/>
              <a:t>函数的输出值，并</a:t>
            </a:r>
            <a:r>
              <a:rPr lang="zh-CN" altLang="zh-CN" sz="1400" dirty="0" smtClean="0"/>
              <a:t>与</a:t>
            </a:r>
            <a:r>
              <a:rPr lang="zh-CN" altLang="en-US" sz="1400" dirty="0" smtClean="0"/>
              <a:t>得到的结果值</a:t>
            </a:r>
            <a:r>
              <a:rPr lang="zh-CN" altLang="zh-CN" sz="1400" dirty="0" smtClean="0"/>
              <a:t>相乘</a:t>
            </a:r>
            <a:r>
              <a:rPr lang="zh-CN" altLang="zh-CN" sz="1400" dirty="0"/>
              <a:t>，作为当前元胞隐状态的输出</a:t>
            </a:r>
            <a:r>
              <a:rPr lang="zh-CN" altLang="zh-CN" sz="1400" dirty="0" smtClean="0"/>
              <a:t>结果，</a:t>
            </a:r>
            <a:r>
              <a:rPr lang="zh-CN" altLang="zh-CN" sz="1400" dirty="0"/>
              <a:t>同时也作为下一个隐</a:t>
            </a:r>
            <a:r>
              <a:rPr lang="zh-CN" altLang="zh-CN" sz="1400" dirty="0" smtClean="0"/>
              <a:t>状态的</a:t>
            </a:r>
            <a:r>
              <a:rPr lang="zh-CN" altLang="zh-CN" sz="1400" dirty="0"/>
              <a:t>输入值</a:t>
            </a:r>
            <a:r>
              <a:rPr lang="zh-CN" altLang="zh-CN" sz="1400" dirty="0">
                <a:effectLst/>
              </a:rPr>
              <a:t> </a:t>
            </a:r>
            <a:endParaRPr kumimoji="0" lang="zh-CN" altLang="en-US" sz="14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157963643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57153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门限循环单元</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975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kumimoji="0" lang="zh-CN" altLang="en-US" sz="1800" dirty="0" smtClean="0"/>
          </a:p>
          <a:p>
            <a:r>
              <a:rPr lang="zh-CN" altLang="zh-CN" sz="1800" dirty="0"/>
              <a:t>门限循环</a:t>
            </a:r>
            <a:r>
              <a:rPr lang="zh-CN" altLang="zh-CN" sz="1800" dirty="0" smtClean="0"/>
              <a:t>单元本质</a:t>
            </a:r>
            <a:r>
              <a:rPr lang="zh-CN" altLang="zh-CN" sz="1800" dirty="0"/>
              <a:t>上就是一个没有输出门</a:t>
            </a:r>
            <a:r>
              <a:rPr lang="zh-CN" altLang="zh-CN" sz="1800" dirty="0" smtClean="0"/>
              <a:t>的</a:t>
            </a:r>
            <a:r>
              <a:rPr lang="zh-CN" altLang="en-US" sz="1800" dirty="0" smtClean="0"/>
              <a:t>长短期记忆网络</a:t>
            </a:r>
            <a:r>
              <a:rPr lang="zh-CN" altLang="zh-CN" sz="1800" dirty="0" smtClean="0"/>
              <a:t>，</a:t>
            </a:r>
            <a:r>
              <a:rPr lang="zh-CN" altLang="zh-CN" sz="1800" dirty="0"/>
              <a:t>因此它在每个时间步都会将记忆单元中的所有内容写入整体网络</a:t>
            </a:r>
            <a:r>
              <a:rPr lang="en-US" altLang="zh-CN" sz="1800" dirty="0"/>
              <a:t>,</a:t>
            </a:r>
            <a:r>
              <a:rPr lang="zh-CN" altLang="zh-CN" sz="1800" dirty="0"/>
              <a:t>其结构</a:t>
            </a:r>
            <a:r>
              <a:rPr lang="zh-CN" altLang="zh-CN" sz="1800" dirty="0" smtClean="0"/>
              <a:t>如</a:t>
            </a:r>
            <a:r>
              <a:rPr lang="zh-CN" altLang="en-US" sz="1800" dirty="0" smtClean="0"/>
              <a:t>下图所示。</a:t>
            </a:r>
          </a:p>
          <a:p>
            <a:endParaRPr kumimoji="0" lang="zh-CN" altLang="en-US" sz="18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 name="对象 3"/>
          <p:cNvGraphicFramePr>
            <a:graphicFrameLocks noChangeAspect="1"/>
          </p:cNvGraphicFramePr>
          <p:nvPr>
            <p:extLst>
              <p:ext uri="{D42A27DB-BD31-4B8C-83A1-F6EECF244321}">
                <p14:modId xmlns:p14="http://schemas.microsoft.com/office/powerpoint/2010/main" val="2116723307"/>
              </p:ext>
            </p:extLst>
          </p:nvPr>
        </p:nvGraphicFramePr>
        <p:xfrm>
          <a:off x="1959430" y="2034269"/>
          <a:ext cx="4941692" cy="2459354"/>
        </p:xfrm>
        <a:graphic>
          <a:graphicData uri="http://schemas.openxmlformats.org/presentationml/2006/ole">
            <mc:AlternateContent xmlns:mc="http://schemas.openxmlformats.org/markup-compatibility/2006">
              <mc:Choice xmlns:v="urn:schemas-microsoft-com:vml" Requires="v">
                <p:oleObj spid="_x0000_s4115" r:id="rId3" imgW="2730500" imgH="1384300" progId="Visio.Drawing.11">
                  <p:embed/>
                </p:oleObj>
              </mc:Choice>
              <mc:Fallback>
                <p:oleObj r:id="rId3" imgW="2730500" imgH="1384300"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9430" y="2034269"/>
                        <a:ext cx="4941692" cy="2459354"/>
                      </a:xfrm>
                      <a:prstGeom prst="rect">
                        <a:avLst/>
                      </a:prstGeom>
                      <a:noFill/>
                    </p:spPr>
                  </p:pic>
                </p:oleObj>
              </mc:Fallback>
            </mc:AlternateContent>
          </a:graphicData>
        </a:graphic>
      </p:graphicFrame>
    </p:spTree>
    <p:extLst>
      <p:ext uri="{BB962C8B-B14F-4D97-AF65-F5344CB8AC3E}">
        <p14:creationId xmlns:p14="http://schemas.microsoft.com/office/powerpoint/2010/main" val="150351739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157153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mtClean="0"/>
              <a:t>门限循环单元</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37487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kumimoji="0" lang="zh-CN" altLang="en-US" sz="1800" dirty="0" smtClean="0"/>
          </a:p>
          <a:p>
            <a:endParaRPr lang="zh-CN" altLang="en-US" sz="1800" dirty="0" smtClean="0"/>
          </a:p>
          <a:p>
            <a:endParaRPr lang="zh-CN" altLang="en-US" sz="1800" dirty="0" smtClean="0"/>
          </a:p>
          <a:p>
            <a:r>
              <a:rPr lang="zh-CN" altLang="zh-CN" sz="1800" dirty="0" smtClean="0"/>
              <a:t>门限</a:t>
            </a:r>
            <a:r>
              <a:rPr lang="zh-CN" altLang="zh-CN" sz="1800" dirty="0"/>
              <a:t>循环</a:t>
            </a:r>
            <a:r>
              <a:rPr lang="zh-CN" altLang="zh-CN" sz="1800" dirty="0" smtClean="0"/>
              <a:t>单元</a:t>
            </a:r>
            <a:r>
              <a:rPr lang="zh-CN" altLang="en-US" sz="1800" dirty="0" smtClean="0"/>
              <a:t>模型只有两个门，分别是更新门和重置门，更新门是遗忘门和输入门的结合体。将元胞状态和隐状态合并，更新门用于控制前一时刻的状态信息被带入到当前状态中的程度，更新门的值越大说明前一时刻的状态信息带入越多。重置门用于控制忽略前一时刻的状态信息的程度，重置门的值越小说明忽略的越多。这个模型比长短期记忆网络更加简化，也变得越来越流行。</a:t>
            </a:r>
          </a:p>
          <a:p>
            <a:endParaRPr kumimoji="0" lang="zh-CN" altLang="en-US" sz="1800" dirty="0" smtClean="0"/>
          </a:p>
          <a:p>
            <a:endParaRPr lang="zh-CN" altLang="en-US" sz="1800" dirty="0" smtClean="0"/>
          </a:p>
          <a:p>
            <a:endParaRPr lang="zh-CN" altLang="en-US" sz="1800" dirty="0" smtClean="0">
              <a:solidFill>
                <a:srgbClr val="0000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3"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12567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2648993"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smtClean="0">
                <a:solidFill>
                  <a:schemeClr val="bg1"/>
                </a:solidFill>
                <a:latin typeface="微软雅黑" panose="020B0503020204020204" pitchFamily="34" charset="-122"/>
                <a:ea typeface="微软雅黑" panose="020B0503020204020204" pitchFamily="34" charset="-122"/>
              </a:rPr>
              <a:t>深度学习流行框架</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1975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zh-CN" altLang="en-US" sz="1800" dirty="0">
              <a:solidFill>
                <a:srgbClr val="000000"/>
              </a:solidFill>
            </a:endParaRPr>
          </a:p>
          <a:p>
            <a:endParaRPr lang="zh-CN" altLang="en-US" sz="1800" dirty="0" smtClean="0">
              <a:solidFill>
                <a:srgbClr val="000000"/>
              </a:solidFill>
            </a:endParaRPr>
          </a:p>
          <a:p>
            <a:endParaRPr lang="zh-CN" altLang="en-US" sz="1800" dirty="0">
              <a:solidFill>
                <a:srgbClr val="000000"/>
              </a:solidFill>
            </a:endParaRPr>
          </a:p>
          <a:p>
            <a:r>
              <a:rPr lang="zh-CN" altLang="en-US" sz="1800" dirty="0" smtClean="0">
                <a:solidFill>
                  <a:srgbClr val="000000"/>
                </a:solidFill>
              </a:rPr>
              <a:t>目前深度学习领域主要实现框架有</a:t>
            </a:r>
            <a:r>
              <a:rPr lang="en-US" altLang="zh-CN" sz="1800" dirty="0" err="1" smtClean="0">
                <a:solidFill>
                  <a:srgbClr val="000000"/>
                </a:solidFill>
              </a:rPr>
              <a:t>TensorFlow</a:t>
            </a:r>
            <a:r>
              <a:rPr lang="zh-CN" altLang="en-US" sz="1800" dirty="0" smtClean="0">
                <a:solidFill>
                  <a:srgbClr val="000000"/>
                </a:solidFill>
              </a:rPr>
              <a:t>、</a:t>
            </a:r>
            <a:r>
              <a:rPr lang="en-US" altLang="zh-CN" sz="1800" dirty="0" err="1" smtClean="0">
                <a:solidFill>
                  <a:srgbClr val="000000"/>
                </a:solidFill>
              </a:rPr>
              <a:t>Caffe</a:t>
            </a:r>
            <a:r>
              <a:rPr lang="zh-CN" altLang="en-US" sz="1800" dirty="0" smtClean="0">
                <a:solidFill>
                  <a:srgbClr val="000000"/>
                </a:solidFill>
              </a:rPr>
              <a:t>、</a:t>
            </a:r>
            <a:r>
              <a:rPr lang="en-US" altLang="zh-CN" sz="1800" dirty="0" smtClean="0">
                <a:solidFill>
                  <a:srgbClr val="000000"/>
                </a:solidFill>
              </a:rPr>
              <a:t>Torch</a:t>
            </a:r>
            <a:r>
              <a:rPr lang="zh-CN" altLang="en-US" sz="1800" dirty="0" smtClean="0">
                <a:solidFill>
                  <a:srgbClr val="000000"/>
                </a:solidFill>
              </a:rPr>
              <a:t>、</a:t>
            </a:r>
            <a:r>
              <a:rPr lang="en-US" altLang="zh-CN" sz="1800" dirty="0" err="1" smtClean="0">
                <a:solidFill>
                  <a:srgbClr val="000000"/>
                </a:solidFill>
              </a:rPr>
              <a:t>Keras</a:t>
            </a:r>
            <a:r>
              <a:rPr lang="zh-CN" altLang="en-US" sz="1800" dirty="0" smtClean="0">
                <a:solidFill>
                  <a:srgbClr val="000000"/>
                </a:solidFill>
              </a:rPr>
              <a:t>、</a:t>
            </a:r>
            <a:r>
              <a:rPr lang="en-US" altLang="zh-CN" sz="1800" dirty="0" err="1" smtClean="0">
                <a:solidFill>
                  <a:srgbClr val="000000"/>
                </a:solidFill>
              </a:rPr>
              <a:t>MxNet</a:t>
            </a:r>
            <a:r>
              <a:rPr lang="zh-CN" altLang="en-US" sz="1800" dirty="0" smtClean="0">
                <a:solidFill>
                  <a:srgbClr val="000000"/>
                </a:solidFill>
              </a:rPr>
              <a:t>、</a:t>
            </a:r>
            <a:r>
              <a:rPr lang="en-US" altLang="zh-CN" sz="1800" dirty="0" smtClean="0">
                <a:solidFill>
                  <a:srgbClr val="000000"/>
                </a:solidFill>
              </a:rPr>
              <a:t>Deeplearning4j</a:t>
            </a:r>
            <a:r>
              <a:rPr lang="zh-CN" altLang="en-US" sz="1800" dirty="0" smtClean="0">
                <a:solidFill>
                  <a:srgbClr val="000000"/>
                </a:solidFill>
              </a:rPr>
              <a:t>等，针对这些框架的特点做对比介绍。</a:t>
            </a:r>
            <a:endParaRPr lang="en-US" altLang="zh-CN" sz="1800" dirty="0" smtClean="0">
              <a:solidFill>
                <a:srgbClr val="000000"/>
              </a:solidFill>
            </a:endParaRPr>
          </a:p>
        </p:txBody>
      </p:sp>
    </p:spTree>
    <p:extLst>
      <p:ext uri="{BB962C8B-B14F-4D97-AF65-F5344CB8AC3E}">
        <p14:creationId xmlns:p14="http://schemas.microsoft.com/office/powerpoint/2010/main" val="1143201639"/>
      </p:ext>
    </p:extLst>
  </p:cSld>
  <p:clrMapOvr>
    <a:masterClrMapping/>
  </p:clrMapOvr>
  <p:transition spd="slow">
    <p:push/>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596900" y="430213"/>
            <a:ext cx="14081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5123" name="TextBox 5"/>
          <p:cNvSpPr txBox="1">
            <a:spLocks noChangeArrowheads="1"/>
          </p:cNvSpPr>
          <p:nvPr/>
        </p:nvSpPr>
        <p:spPr bwMode="auto">
          <a:xfrm>
            <a:off x="608013" y="430213"/>
            <a:ext cx="2039393" cy="461665"/>
          </a:xfrm>
          <a:prstGeom prst="rect">
            <a:avLst/>
          </a:prstGeom>
          <a:solidFill>
            <a:srgbClr val="FF6600"/>
          </a:solidFill>
          <a:ln>
            <a:noFill/>
          </a:ln>
          <a:extLst/>
        </p:spPr>
        <p:txBody>
          <a:bodyPr wrap="squar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smtClean="0">
                <a:solidFill>
                  <a:schemeClr val="bg1"/>
                </a:solidFill>
                <a:latin typeface="微软雅黑" panose="020B0503020204020204" pitchFamily="34" charset="-122"/>
                <a:ea typeface="微软雅黑" panose="020B0503020204020204" pitchFamily="34" charset="-122"/>
              </a:rPr>
              <a:t>卷积神经网络</a:t>
            </a:r>
            <a:endParaRPr kumimoji="0" lang="zh-CN" altLang="en-US" sz="2400" dirty="0">
              <a:solidFill>
                <a:schemeClr val="bg1"/>
              </a:solidFill>
              <a:latin typeface="微软雅黑" panose="020B0503020204020204" pitchFamily="34" charset="-122"/>
              <a:ea typeface="微软雅黑" panose="020B0503020204020204" pitchFamily="34" charset="-122"/>
            </a:endParaRPr>
          </a:p>
        </p:txBody>
      </p:sp>
      <p:cxnSp>
        <p:nvCxnSpPr>
          <p:cNvPr id="13" name="直接连接符 13"/>
          <p:cNvCxnSpPr/>
          <p:nvPr/>
        </p:nvCxnSpPr>
        <p:spPr>
          <a:xfrm>
            <a:off x="1387475" y="846138"/>
            <a:ext cx="7254875"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endParaRPr lang="zh-CN" altLang="en-US" sz="1800" dirty="0">
              <a:solidFill>
                <a:srgbClr val="000000"/>
              </a:solidFill>
            </a:endParaRPr>
          </a:p>
          <a:p>
            <a:r>
              <a:rPr lang="zh-CN" altLang="en-US" sz="1800" dirty="0" smtClean="0">
                <a:solidFill>
                  <a:srgbClr val="000000"/>
                </a:solidFill>
              </a:rPr>
              <a:t>卷积神经网络是人工神经网络的一种，由对猫的视觉皮层的研究发展而来，视觉皮层细胞对视觉子空间更敏感，通过子空间的平铺扫描实现对整个视觉空间的感知。卷积神经网络目前是深度学习领域的热点，尤其是图像识别和模式分类方面，优势在于具有共享权值的网络结构和局部感知（也称为稀疏连接）的特点，能够降低神经网络的运算复杂度，因为减少了权值的数量，并可以直接将图像作为输入进行特征提取，避免了对图像的预处理和显示的特征提取。</a:t>
            </a:r>
            <a:endParaRPr lang="en-US" altLang="zh-CN" sz="1800" dirty="0" smtClean="0">
              <a:solidFill>
                <a:srgbClr val="000000"/>
              </a:solidFill>
            </a:endParaRPr>
          </a:p>
        </p:txBody>
      </p:sp>
    </p:spTree>
    <p:extLst>
      <p:ext uri="{BB962C8B-B14F-4D97-AF65-F5344CB8AC3E}">
        <p14:creationId xmlns:p14="http://schemas.microsoft.com/office/powerpoint/2010/main" val="591320302"/>
      </p:ext>
    </p:extLst>
  </p:cSld>
  <p:clrMapOvr>
    <a:masterClrMapping/>
  </p:clrMapOvr>
  <p:transition spd="slow">
    <p:push/>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1" y="430213"/>
            <a:ext cx="811212"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mtClean="0"/>
              <a:t>Torch</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a:solidFill>
                <a:srgbClr val="000000"/>
              </a:solidFill>
            </a:endParaRPr>
          </a:p>
          <a:p>
            <a:endParaRPr lang="zh-CN" altLang="en-US" sz="1800" dirty="0" smtClean="0">
              <a:solidFill>
                <a:srgbClr val="000000"/>
              </a:solidFill>
            </a:endParaRPr>
          </a:p>
          <a:p>
            <a:r>
              <a:rPr lang="en-US" altLang="zh-CN" sz="1800" dirty="0" smtClean="0">
                <a:solidFill>
                  <a:srgbClr val="000000"/>
                </a:solidFill>
              </a:rPr>
              <a:t>Torch</a:t>
            </a:r>
            <a:r>
              <a:rPr lang="zh-CN" altLang="en-US" sz="1800" dirty="0" smtClean="0">
                <a:solidFill>
                  <a:srgbClr val="000000"/>
                </a:solidFill>
              </a:rPr>
              <a:t>由</a:t>
            </a:r>
            <a:r>
              <a:rPr lang="en-US" altLang="zh-CN" sz="1800" dirty="0" err="1" smtClean="0">
                <a:solidFill>
                  <a:srgbClr val="000000"/>
                </a:solidFill>
              </a:rPr>
              <a:t>Lua</a:t>
            </a:r>
            <a:r>
              <a:rPr lang="zh-CN" altLang="en-US" sz="1800" dirty="0" smtClean="0">
                <a:solidFill>
                  <a:srgbClr val="000000"/>
                </a:solidFill>
              </a:rPr>
              <a:t>语言编写，支持机器学习算法，核心是以图层的方式定义网络，优点是包括了大量的模块化的组件，可以快速进行组合，并且具有较多训练好的模型，可以直接应用，支持</a:t>
            </a:r>
            <a:r>
              <a:rPr lang="en-US" altLang="zh-CN" sz="1800" dirty="0" smtClean="0">
                <a:solidFill>
                  <a:srgbClr val="000000"/>
                </a:solidFill>
              </a:rPr>
              <a:t>GPU</a:t>
            </a:r>
            <a:r>
              <a:rPr lang="zh-CN" altLang="en-US" sz="1800" dirty="0" smtClean="0">
                <a:solidFill>
                  <a:srgbClr val="000000"/>
                </a:solidFill>
              </a:rPr>
              <a:t>加速，模型运算性能较强。缺点在于需要</a:t>
            </a:r>
            <a:r>
              <a:rPr lang="en-US" altLang="zh-CN" sz="1800" dirty="0" err="1" smtClean="0">
                <a:solidFill>
                  <a:srgbClr val="000000"/>
                </a:solidFill>
              </a:rPr>
              <a:t>LuaJIT</a:t>
            </a:r>
            <a:r>
              <a:rPr lang="zh-CN" altLang="en-US" sz="1800" dirty="0" smtClean="0">
                <a:solidFill>
                  <a:srgbClr val="000000"/>
                </a:solidFill>
              </a:rPr>
              <a:t>的支持，对于开发者学习和应用集成有一定的障碍，文档方面的支持较弱，对商业支持较少，大部分时间需要自己编写训练代码。</a:t>
            </a:r>
            <a:endParaRPr lang="zh-CN" altLang="en-US" sz="1800" dirty="0" smtClean="0">
              <a:solidFill>
                <a:srgbClr val="000000"/>
              </a:solidFill>
            </a:endParaRPr>
          </a:p>
        </p:txBody>
      </p:sp>
    </p:spTree>
    <p:extLst>
      <p:ext uri="{BB962C8B-B14F-4D97-AF65-F5344CB8AC3E}">
        <p14:creationId xmlns:p14="http://schemas.microsoft.com/office/powerpoint/2010/main" val="104784921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258025"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mtClean="0"/>
              <a:t>TensorFlow</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a:solidFill>
                <a:srgbClr val="000000"/>
              </a:solidFill>
            </a:endParaRPr>
          </a:p>
          <a:p>
            <a:endParaRPr lang="zh-CN" altLang="en-US" sz="1800" dirty="0" smtClean="0">
              <a:solidFill>
                <a:srgbClr val="000000"/>
              </a:solidFill>
            </a:endParaRPr>
          </a:p>
          <a:p>
            <a:r>
              <a:rPr lang="en-US" altLang="zh-CN" sz="1800" dirty="0" err="1" smtClean="0">
                <a:solidFill>
                  <a:srgbClr val="000000"/>
                </a:solidFill>
              </a:rPr>
              <a:t>TensorFlow</a:t>
            </a:r>
            <a:r>
              <a:rPr lang="zh-CN" altLang="en-US" sz="1800" dirty="0" smtClean="0">
                <a:solidFill>
                  <a:srgbClr val="000000"/>
                </a:solidFill>
              </a:rPr>
              <a:t>由</a:t>
            </a:r>
            <a:r>
              <a:rPr lang="en-US" altLang="zh-CN" sz="1800" dirty="0" smtClean="0">
                <a:solidFill>
                  <a:srgbClr val="000000"/>
                </a:solidFill>
              </a:rPr>
              <a:t>Python</a:t>
            </a:r>
            <a:r>
              <a:rPr lang="zh-CN" altLang="en-US" sz="1800" dirty="0" smtClean="0">
                <a:solidFill>
                  <a:srgbClr val="000000"/>
                </a:solidFill>
              </a:rPr>
              <a:t>语言编写，通过</a:t>
            </a:r>
            <a:r>
              <a:rPr lang="en-US" altLang="zh-CN" sz="1800" dirty="0" smtClean="0">
                <a:solidFill>
                  <a:srgbClr val="000000"/>
                </a:solidFill>
              </a:rPr>
              <a:t>C</a:t>
            </a:r>
            <a:r>
              <a:rPr lang="en-US" altLang="zh-CN" sz="1800" dirty="0" smtClean="0">
                <a:solidFill>
                  <a:srgbClr val="000000"/>
                </a:solidFill>
              </a:rPr>
              <a:t>/C++</a:t>
            </a:r>
            <a:r>
              <a:rPr lang="zh-CN" altLang="en-US" sz="1800" dirty="0" smtClean="0">
                <a:solidFill>
                  <a:srgbClr val="000000"/>
                </a:solidFill>
              </a:rPr>
              <a:t>引擎加速，相对应的教程、资源、社区贡献比较多，出现问题容易查找解决方案</a:t>
            </a:r>
            <a:r>
              <a:rPr lang="zh-CN" altLang="en-US" sz="1800" dirty="0" smtClean="0">
                <a:solidFill>
                  <a:srgbClr val="000000"/>
                </a:solidFill>
              </a:rPr>
              <a:t>。用途广泛，支持强化学习和其他算法的工具，与</a:t>
            </a:r>
            <a:r>
              <a:rPr lang="en-US" altLang="zh-CN" sz="1800" dirty="0" err="1" smtClean="0">
                <a:solidFill>
                  <a:srgbClr val="000000"/>
                </a:solidFill>
              </a:rPr>
              <a:t>NumPy</a:t>
            </a:r>
            <a:r>
              <a:rPr lang="zh-CN" altLang="en-US" sz="1800" dirty="0" smtClean="0">
                <a:solidFill>
                  <a:srgbClr val="000000"/>
                </a:solidFill>
              </a:rPr>
              <a:t>等库进行组合使用可以展现强大的数据分析能力，支持数据和模型的并行运行，在数据展现方面，可以使用</a:t>
            </a:r>
            <a:r>
              <a:rPr lang="en-US" altLang="zh-CN" sz="1800" dirty="0" err="1" smtClean="0">
                <a:solidFill>
                  <a:srgbClr val="000000"/>
                </a:solidFill>
              </a:rPr>
              <a:t>TensorBoard</a:t>
            </a:r>
            <a:r>
              <a:rPr lang="zh-CN" altLang="en-US" sz="1800" dirty="0" smtClean="0">
                <a:solidFill>
                  <a:srgbClr val="000000"/>
                </a:solidFill>
              </a:rPr>
              <a:t>对训练过程和结果按</a:t>
            </a:r>
            <a:r>
              <a:rPr lang="en-US" altLang="zh-CN" sz="1800" dirty="0" smtClean="0">
                <a:solidFill>
                  <a:srgbClr val="000000"/>
                </a:solidFill>
              </a:rPr>
              <a:t>WEB</a:t>
            </a:r>
            <a:r>
              <a:rPr lang="zh-CN" altLang="en-US" sz="1800" dirty="0" smtClean="0">
                <a:solidFill>
                  <a:srgbClr val="000000"/>
                </a:solidFill>
              </a:rPr>
              <a:t>方式进行可视化。</a:t>
            </a:r>
            <a:endParaRPr lang="zh-CN" altLang="en-US" sz="1800" dirty="0" smtClean="0">
              <a:solidFill>
                <a:srgbClr val="000000"/>
              </a:solidFill>
            </a:endParaRPr>
          </a:p>
        </p:txBody>
      </p:sp>
    </p:spTree>
    <p:extLst>
      <p:ext uri="{BB962C8B-B14F-4D97-AF65-F5344CB8AC3E}">
        <p14:creationId xmlns:p14="http://schemas.microsoft.com/office/powerpoint/2010/main" val="21770687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67455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mtClean="0"/>
              <a:t>Caffe</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a:solidFill>
                <a:srgbClr val="000000"/>
              </a:solidFill>
            </a:endParaRPr>
          </a:p>
          <a:p>
            <a:endParaRPr lang="zh-CN" altLang="en-US" sz="1800" dirty="0" smtClean="0">
              <a:solidFill>
                <a:srgbClr val="000000"/>
              </a:solidFill>
            </a:endParaRPr>
          </a:p>
          <a:p>
            <a:r>
              <a:rPr lang="en-US" altLang="zh-CN" sz="1800" dirty="0" err="1" smtClean="0">
                <a:solidFill>
                  <a:srgbClr val="000000"/>
                </a:solidFill>
              </a:rPr>
              <a:t>Caffe</a:t>
            </a:r>
            <a:r>
              <a:rPr lang="zh-CN" altLang="en-US" sz="1800" dirty="0" smtClean="0">
                <a:solidFill>
                  <a:srgbClr val="000000"/>
                </a:solidFill>
              </a:rPr>
              <a:t>是较早出现的工业级深度学习工具，将</a:t>
            </a:r>
            <a:r>
              <a:rPr lang="en-US" altLang="zh-CN" sz="1800" dirty="0" err="1" smtClean="0">
                <a:solidFill>
                  <a:srgbClr val="000000"/>
                </a:solidFill>
              </a:rPr>
              <a:t>Matlab</a:t>
            </a:r>
            <a:r>
              <a:rPr lang="zh-CN" altLang="en-US" sz="1800" dirty="0" smtClean="0">
                <a:solidFill>
                  <a:srgbClr val="000000"/>
                </a:solidFill>
              </a:rPr>
              <a:t>实现的快速卷积网络移植到了</a:t>
            </a:r>
            <a:r>
              <a:rPr lang="en-US" altLang="zh-CN" sz="1800" dirty="0" smtClean="0">
                <a:solidFill>
                  <a:srgbClr val="000000"/>
                </a:solidFill>
              </a:rPr>
              <a:t>C</a:t>
            </a:r>
            <a:r>
              <a:rPr lang="zh-CN" altLang="en-US" sz="1800" dirty="0" smtClean="0">
                <a:solidFill>
                  <a:srgbClr val="000000"/>
                </a:solidFill>
              </a:rPr>
              <a:t>和</a:t>
            </a:r>
            <a:r>
              <a:rPr lang="en-US" altLang="zh-CN" sz="1800" dirty="0" smtClean="0">
                <a:solidFill>
                  <a:srgbClr val="000000"/>
                </a:solidFill>
              </a:rPr>
              <a:t>C++</a:t>
            </a:r>
            <a:r>
              <a:rPr lang="zh-CN" altLang="en-US" sz="1800" dirty="0" smtClean="0">
                <a:solidFill>
                  <a:srgbClr val="000000"/>
                </a:solidFill>
              </a:rPr>
              <a:t>平台上。不适用于文本、声音或者时间序列数据等其他类型的深度学习应用，在</a:t>
            </a:r>
            <a:r>
              <a:rPr lang="en-US" altLang="zh-CN" sz="1800" dirty="0" smtClean="0">
                <a:solidFill>
                  <a:srgbClr val="000000"/>
                </a:solidFill>
              </a:rPr>
              <a:t>RNN</a:t>
            </a:r>
            <a:r>
              <a:rPr lang="zh-CN" altLang="en-US" sz="1800" dirty="0" smtClean="0">
                <a:solidFill>
                  <a:srgbClr val="000000"/>
                </a:solidFill>
              </a:rPr>
              <a:t>方面建模能力较差。</a:t>
            </a:r>
            <a:r>
              <a:rPr lang="en-US" altLang="zh-CN" sz="1800" dirty="0" err="1" smtClean="0">
                <a:solidFill>
                  <a:srgbClr val="000000"/>
                </a:solidFill>
              </a:rPr>
              <a:t>Caffe</a:t>
            </a:r>
            <a:r>
              <a:rPr lang="zh-CN" altLang="en-US" sz="1800" dirty="0" smtClean="0">
                <a:solidFill>
                  <a:srgbClr val="000000"/>
                </a:solidFill>
              </a:rPr>
              <a:t>采用</a:t>
            </a:r>
            <a:r>
              <a:rPr lang="en-US" altLang="zh-CN" sz="1800" dirty="0" smtClean="0">
                <a:solidFill>
                  <a:srgbClr val="000000"/>
                </a:solidFill>
              </a:rPr>
              <a:t>Python</a:t>
            </a:r>
            <a:r>
              <a:rPr lang="zh-CN" altLang="en-US" sz="1800" dirty="0" smtClean="0">
                <a:solidFill>
                  <a:srgbClr val="000000"/>
                </a:solidFill>
              </a:rPr>
              <a:t>作为</a:t>
            </a:r>
            <a:r>
              <a:rPr lang="en-US" altLang="zh-CN" sz="1800" dirty="0" smtClean="0">
                <a:solidFill>
                  <a:srgbClr val="000000"/>
                </a:solidFill>
              </a:rPr>
              <a:t>API</a:t>
            </a:r>
            <a:r>
              <a:rPr lang="zh-CN" altLang="en-US" sz="1800" dirty="0" smtClean="0">
                <a:solidFill>
                  <a:srgbClr val="000000"/>
                </a:solidFill>
              </a:rPr>
              <a:t>，如果要支持</a:t>
            </a:r>
            <a:r>
              <a:rPr lang="en-US" altLang="zh-CN" sz="1800" dirty="0" smtClean="0">
                <a:solidFill>
                  <a:srgbClr val="000000"/>
                </a:solidFill>
              </a:rPr>
              <a:t>GPU</a:t>
            </a:r>
            <a:r>
              <a:rPr lang="zh-CN" altLang="en-US" sz="1800" dirty="0" smtClean="0">
                <a:solidFill>
                  <a:srgbClr val="000000"/>
                </a:solidFill>
              </a:rPr>
              <a:t>运算，需要自己用</a:t>
            </a:r>
            <a:r>
              <a:rPr lang="en-US" altLang="zh-CN" sz="1800" dirty="0" smtClean="0">
                <a:solidFill>
                  <a:srgbClr val="000000"/>
                </a:solidFill>
              </a:rPr>
              <a:t>C++</a:t>
            </a:r>
            <a:r>
              <a:rPr lang="zh-CN" altLang="en-US" sz="1800" dirty="0" smtClean="0">
                <a:solidFill>
                  <a:srgbClr val="000000"/>
                </a:solidFill>
              </a:rPr>
              <a:t>或</a:t>
            </a:r>
            <a:r>
              <a:rPr lang="en-US" altLang="zh-CN" sz="1800" dirty="0" smtClean="0">
                <a:solidFill>
                  <a:srgbClr val="000000"/>
                </a:solidFill>
              </a:rPr>
              <a:t>CUDA</a:t>
            </a:r>
            <a:r>
              <a:rPr lang="zh-CN" altLang="en-US" sz="1800" dirty="0" smtClean="0">
                <a:solidFill>
                  <a:srgbClr val="000000"/>
                </a:solidFill>
              </a:rPr>
              <a:t>实现，用于大型网络比较繁琐，代码更新慢，未来可能会停止更新。</a:t>
            </a:r>
            <a:endParaRPr lang="zh-CN" altLang="en-US" sz="1800" dirty="0" smtClean="0">
              <a:solidFill>
                <a:srgbClr val="000000"/>
              </a:solidFill>
            </a:endParaRPr>
          </a:p>
        </p:txBody>
      </p:sp>
    </p:spTree>
    <p:extLst>
      <p:ext uri="{BB962C8B-B14F-4D97-AF65-F5344CB8AC3E}">
        <p14:creationId xmlns:p14="http://schemas.microsoft.com/office/powerpoint/2010/main" val="142491369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81121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mtClean="0"/>
              <a:t>Keras</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a:solidFill>
                <a:srgbClr val="000000"/>
              </a:solidFill>
            </a:endParaRPr>
          </a:p>
          <a:p>
            <a:endParaRPr lang="zh-CN" altLang="en-US" sz="1800" dirty="0" smtClean="0">
              <a:solidFill>
                <a:srgbClr val="000000"/>
              </a:solidFill>
            </a:endParaRPr>
          </a:p>
          <a:p>
            <a:r>
              <a:rPr lang="en-US" altLang="zh-CN" sz="1800" dirty="0" err="1" smtClean="0">
                <a:solidFill>
                  <a:srgbClr val="000000"/>
                </a:solidFill>
              </a:rPr>
              <a:t>Keras</a:t>
            </a:r>
            <a:r>
              <a:rPr lang="zh-CN" altLang="en-US" sz="1800" dirty="0" smtClean="0">
                <a:solidFill>
                  <a:srgbClr val="000000"/>
                </a:solidFill>
              </a:rPr>
              <a:t>是基于</a:t>
            </a:r>
            <a:r>
              <a:rPr lang="en-US" altLang="zh-CN" sz="1800" dirty="0" err="1" smtClean="0">
                <a:solidFill>
                  <a:srgbClr val="000000"/>
                </a:solidFill>
              </a:rPr>
              <a:t>Theano</a:t>
            </a:r>
            <a:r>
              <a:rPr lang="zh-CN" altLang="en-US" sz="1800" dirty="0" smtClean="0">
                <a:solidFill>
                  <a:srgbClr val="000000"/>
                </a:solidFill>
              </a:rPr>
              <a:t>和</a:t>
            </a:r>
            <a:r>
              <a:rPr lang="en-US" altLang="zh-CN" sz="1800" dirty="0" err="1" smtClean="0">
                <a:solidFill>
                  <a:srgbClr val="000000"/>
                </a:solidFill>
              </a:rPr>
              <a:t>TensorFlow</a:t>
            </a:r>
            <a:r>
              <a:rPr lang="zh-CN" altLang="en-US" sz="1800" dirty="0" smtClean="0">
                <a:solidFill>
                  <a:srgbClr val="000000"/>
                </a:solidFill>
              </a:rPr>
              <a:t>的深度学习库，有较为直观的</a:t>
            </a:r>
            <a:r>
              <a:rPr lang="en-US" altLang="zh-CN" sz="1800" dirty="0" smtClean="0">
                <a:solidFill>
                  <a:srgbClr val="000000"/>
                </a:solidFill>
              </a:rPr>
              <a:t>API</a:t>
            </a:r>
            <a:r>
              <a:rPr lang="zh-CN" altLang="en-US" sz="1800" dirty="0" smtClean="0">
                <a:solidFill>
                  <a:srgbClr val="000000"/>
                </a:solidFill>
              </a:rPr>
              <a:t>，可能是目前最好的</a:t>
            </a:r>
            <a:r>
              <a:rPr lang="en-US" altLang="zh-CN" sz="1800" dirty="0" smtClean="0">
                <a:solidFill>
                  <a:srgbClr val="000000"/>
                </a:solidFill>
              </a:rPr>
              <a:t>Python</a:t>
            </a:r>
            <a:r>
              <a:rPr lang="zh-CN" altLang="en-US" sz="1800" dirty="0" smtClean="0">
                <a:solidFill>
                  <a:srgbClr val="000000"/>
                </a:solidFill>
              </a:rPr>
              <a:t> </a:t>
            </a:r>
            <a:r>
              <a:rPr lang="en-US" altLang="zh-CN" sz="1800" dirty="0" smtClean="0">
                <a:solidFill>
                  <a:srgbClr val="000000"/>
                </a:solidFill>
              </a:rPr>
              <a:t>API</a:t>
            </a:r>
            <a:r>
              <a:rPr lang="zh-CN" altLang="en-US" sz="1800" dirty="0" smtClean="0">
                <a:solidFill>
                  <a:srgbClr val="000000"/>
                </a:solidFill>
              </a:rPr>
              <a:t>。更新速度快，资源也比较多，受到广大开发者的追捧。</a:t>
            </a:r>
            <a:endParaRPr lang="zh-CN" altLang="en-US" sz="1800" dirty="0" smtClean="0">
              <a:solidFill>
                <a:srgbClr val="000000"/>
              </a:solidFill>
            </a:endParaRPr>
          </a:p>
        </p:txBody>
      </p:sp>
    </p:spTree>
    <p:extLst>
      <p:ext uri="{BB962C8B-B14F-4D97-AF65-F5344CB8AC3E}">
        <p14:creationId xmlns:p14="http://schemas.microsoft.com/office/powerpoint/2010/main" val="176294585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883557"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mtClean="0"/>
              <a:t>MxNet</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920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a:solidFill>
                <a:srgbClr val="000000"/>
              </a:solidFill>
            </a:endParaRPr>
          </a:p>
          <a:p>
            <a:endParaRPr lang="zh-CN" altLang="en-US" sz="1800" dirty="0" smtClean="0">
              <a:solidFill>
                <a:srgbClr val="000000"/>
              </a:solidFill>
            </a:endParaRPr>
          </a:p>
          <a:p>
            <a:r>
              <a:rPr lang="en-US" altLang="zh-CN" sz="1800" dirty="0" err="1" smtClean="0">
                <a:solidFill>
                  <a:srgbClr val="000000"/>
                </a:solidFill>
              </a:rPr>
              <a:t>MxNet</a:t>
            </a:r>
            <a:r>
              <a:rPr lang="zh-CN" altLang="en-US" sz="1800" dirty="0" smtClean="0">
                <a:solidFill>
                  <a:srgbClr val="000000"/>
                </a:solidFill>
              </a:rPr>
              <a:t>是一个提供多种</a:t>
            </a:r>
            <a:r>
              <a:rPr lang="en-US" altLang="zh-CN" sz="1800" dirty="0" smtClean="0">
                <a:solidFill>
                  <a:srgbClr val="000000"/>
                </a:solidFill>
              </a:rPr>
              <a:t>API</a:t>
            </a:r>
            <a:r>
              <a:rPr lang="zh-CN" altLang="en-US" sz="1800" dirty="0" smtClean="0">
                <a:solidFill>
                  <a:srgbClr val="000000"/>
                </a:solidFill>
              </a:rPr>
              <a:t>的机器学习框架，主要面向</a:t>
            </a:r>
            <a:r>
              <a:rPr lang="en-US" altLang="zh-CN" sz="1800" dirty="0" smtClean="0">
                <a:solidFill>
                  <a:srgbClr val="000000"/>
                </a:solidFill>
              </a:rPr>
              <a:t>R</a:t>
            </a:r>
            <a:r>
              <a:rPr lang="zh-CN" altLang="en-US" sz="1800" dirty="0" smtClean="0">
                <a:solidFill>
                  <a:srgbClr val="000000"/>
                </a:solidFill>
              </a:rPr>
              <a:t>、</a:t>
            </a:r>
            <a:r>
              <a:rPr lang="en-US" altLang="zh-CN" sz="1800" dirty="0" smtClean="0">
                <a:solidFill>
                  <a:srgbClr val="000000"/>
                </a:solidFill>
              </a:rPr>
              <a:t>Python</a:t>
            </a:r>
            <a:r>
              <a:rPr lang="zh-CN" altLang="en-US" sz="1800" dirty="0" smtClean="0">
                <a:solidFill>
                  <a:srgbClr val="000000"/>
                </a:solidFill>
              </a:rPr>
              <a:t>和</a:t>
            </a:r>
            <a:r>
              <a:rPr lang="en-US" altLang="zh-CN" sz="1800" dirty="0" smtClean="0">
                <a:solidFill>
                  <a:srgbClr val="000000"/>
                </a:solidFill>
              </a:rPr>
              <a:t>Julia</a:t>
            </a:r>
            <a:r>
              <a:rPr lang="zh-CN" altLang="en-US" sz="1800" dirty="0" smtClean="0">
                <a:solidFill>
                  <a:srgbClr val="000000"/>
                </a:solidFill>
              </a:rPr>
              <a:t>等语言，有详尽的文档，容易被初学者理解和掌握，是一个快速灵活的深度学习库。</a:t>
            </a:r>
            <a:endParaRPr lang="zh-CN" altLang="en-US" sz="1800" dirty="0" smtClean="0">
              <a:solidFill>
                <a:srgbClr val="000000"/>
              </a:solidFill>
            </a:endParaRPr>
          </a:p>
        </p:txBody>
      </p:sp>
    </p:spTree>
    <p:extLst>
      <p:ext uri="{BB962C8B-B14F-4D97-AF65-F5344CB8AC3E}">
        <p14:creationId xmlns:p14="http://schemas.microsoft.com/office/powerpoint/2010/main" val="57760688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77183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en-US" altLang="zh-CN" smtClean="0"/>
              <a:t>Deeplearning4j</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zh-CN" altLang="en-US" sz="1800" dirty="0" smtClean="0">
              <a:solidFill>
                <a:srgbClr val="000000"/>
              </a:solidFill>
            </a:endParaRPr>
          </a:p>
          <a:p>
            <a:pPr marL="0" indent="0">
              <a:buNone/>
            </a:pPr>
            <a:endParaRPr lang="zh-CN" altLang="en-US" sz="1800" dirty="0" smtClean="0">
              <a:solidFill>
                <a:srgbClr val="000000"/>
              </a:solidFill>
            </a:endParaRPr>
          </a:p>
          <a:p>
            <a:r>
              <a:rPr lang="en-US" altLang="zh-CN" sz="1800" dirty="0" smtClean="0">
                <a:solidFill>
                  <a:srgbClr val="000000"/>
                </a:solidFill>
              </a:rPr>
              <a:t>Deeplearning4j</a:t>
            </a:r>
            <a:r>
              <a:rPr lang="zh-CN" altLang="en-US" sz="1800" dirty="0" smtClean="0">
                <a:solidFill>
                  <a:srgbClr val="000000"/>
                </a:solidFill>
              </a:rPr>
              <a:t>由</a:t>
            </a:r>
            <a:r>
              <a:rPr lang="en-US" altLang="zh-CN" sz="1800" dirty="0" smtClean="0">
                <a:solidFill>
                  <a:srgbClr val="000000"/>
                </a:solidFill>
              </a:rPr>
              <a:t>Java</a:t>
            </a:r>
            <a:r>
              <a:rPr lang="zh-CN" altLang="en-US" sz="1800" dirty="0" smtClean="0">
                <a:solidFill>
                  <a:srgbClr val="000000"/>
                </a:solidFill>
              </a:rPr>
              <a:t>编写，可用性较好，学习曲线较低，在现有的</a:t>
            </a:r>
            <a:r>
              <a:rPr lang="en-US" altLang="zh-CN" sz="1800" dirty="0" smtClean="0">
                <a:solidFill>
                  <a:srgbClr val="000000"/>
                </a:solidFill>
              </a:rPr>
              <a:t>Java</a:t>
            </a:r>
            <a:r>
              <a:rPr lang="zh-CN" altLang="en-US" sz="1800" dirty="0" smtClean="0">
                <a:solidFill>
                  <a:srgbClr val="000000"/>
                </a:solidFill>
              </a:rPr>
              <a:t>系统中集成使用更加便利。通过</a:t>
            </a:r>
            <a:r>
              <a:rPr lang="en-US" altLang="zh-CN" sz="1800" dirty="0" smtClean="0">
                <a:solidFill>
                  <a:srgbClr val="000000"/>
                </a:solidFill>
              </a:rPr>
              <a:t>Hadoop</a:t>
            </a:r>
            <a:r>
              <a:rPr lang="zh-CN" altLang="en-US" sz="1800" dirty="0" smtClean="0">
                <a:solidFill>
                  <a:srgbClr val="000000"/>
                </a:solidFill>
              </a:rPr>
              <a:t>、</a:t>
            </a:r>
            <a:r>
              <a:rPr lang="en-US" altLang="zh-CN" sz="1800" dirty="0" smtClean="0">
                <a:solidFill>
                  <a:srgbClr val="000000"/>
                </a:solidFill>
              </a:rPr>
              <a:t>Spark</a:t>
            </a:r>
            <a:r>
              <a:rPr lang="zh-CN" altLang="en-US" sz="1800" dirty="0" smtClean="0">
                <a:solidFill>
                  <a:srgbClr val="000000"/>
                </a:solidFill>
              </a:rPr>
              <a:t>、</a:t>
            </a:r>
            <a:r>
              <a:rPr lang="en-US" altLang="zh-CN" sz="1800" dirty="0" smtClean="0">
                <a:solidFill>
                  <a:srgbClr val="000000"/>
                </a:solidFill>
              </a:rPr>
              <a:t>Hive</a:t>
            </a:r>
            <a:r>
              <a:rPr lang="zh-CN" altLang="en-US" sz="1800" dirty="0" smtClean="0">
                <a:solidFill>
                  <a:srgbClr val="000000"/>
                </a:solidFill>
              </a:rPr>
              <a:t>、</a:t>
            </a:r>
            <a:r>
              <a:rPr lang="en-US" altLang="zh-CN" sz="1800" dirty="0" err="1" smtClean="0">
                <a:solidFill>
                  <a:srgbClr val="000000"/>
                </a:solidFill>
              </a:rPr>
              <a:t>Lucene</a:t>
            </a:r>
            <a:r>
              <a:rPr lang="zh-CN" altLang="en-US" sz="1800" dirty="0" smtClean="0">
                <a:solidFill>
                  <a:srgbClr val="000000"/>
                </a:solidFill>
              </a:rPr>
              <a:t>等开源系统扩展可实现无缝集成，具有良好的生态环境支持。提供了强大的科学计算库</a:t>
            </a:r>
            <a:r>
              <a:rPr lang="en-US" altLang="zh-CN" sz="1800" dirty="0" smtClean="0">
                <a:solidFill>
                  <a:srgbClr val="000000"/>
                </a:solidFill>
              </a:rPr>
              <a:t>ND4J</a:t>
            </a:r>
            <a:r>
              <a:rPr lang="zh-CN" altLang="en-US" sz="1800" dirty="0" smtClean="0">
                <a:solidFill>
                  <a:srgbClr val="000000"/>
                </a:solidFill>
              </a:rPr>
              <a:t>，可以分布式运行于</a:t>
            </a:r>
            <a:r>
              <a:rPr lang="en-US" altLang="zh-CN" sz="1800" dirty="0" smtClean="0">
                <a:solidFill>
                  <a:srgbClr val="000000"/>
                </a:solidFill>
              </a:rPr>
              <a:t>CPU</a:t>
            </a:r>
            <a:r>
              <a:rPr lang="zh-CN" altLang="en-US" sz="1800" dirty="0" smtClean="0">
                <a:solidFill>
                  <a:srgbClr val="000000"/>
                </a:solidFill>
              </a:rPr>
              <a:t>或</a:t>
            </a:r>
            <a:r>
              <a:rPr lang="en-US" altLang="zh-CN" sz="1800" dirty="0" smtClean="0">
                <a:solidFill>
                  <a:srgbClr val="000000"/>
                </a:solidFill>
              </a:rPr>
              <a:t>GPU</a:t>
            </a:r>
            <a:r>
              <a:rPr lang="zh-CN" altLang="en-US" sz="1800" dirty="0" smtClean="0">
                <a:solidFill>
                  <a:srgbClr val="000000"/>
                </a:solidFill>
              </a:rPr>
              <a:t>上，可通过</a:t>
            </a:r>
            <a:r>
              <a:rPr lang="en-US" altLang="zh-CN" sz="1800" dirty="0" smtClean="0">
                <a:solidFill>
                  <a:srgbClr val="000000"/>
                </a:solidFill>
              </a:rPr>
              <a:t>Java</a:t>
            </a:r>
            <a:r>
              <a:rPr lang="zh-CN" altLang="en-US" sz="1800" dirty="0" smtClean="0">
                <a:solidFill>
                  <a:srgbClr val="000000"/>
                </a:solidFill>
              </a:rPr>
              <a:t>或</a:t>
            </a:r>
            <a:r>
              <a:rPr lang="en-US" altLang="zh-CN" sz="1800" dirty="0" smtClean="0">
                <a:solidFill>
                  <a:srgbClr val="000000"/>
                </a:solidFill>
              </a:rPr>
              <a:t>Scala</a:t>
            </a:r>
            <a:r>
              <a:rPr lang="zh-CN" altLang="en-US" sz="1800" dirty="0" smtClean="0">
                <a:solidFill>
                  <a:srgbClr val="000000"/>
                </a:solidFill>
              </a:rPr>
              <a:t>进行</a:t>
            </a:r>
            <a:r>
              <a:rPr lang="en-US" altLang="zh-CN" sz="1800" dirty="0" smtClean="0">
                <a:solidFill>
                  <a:srgbClr val="000000"/>
                </a:solidFill>
              </a:rPr>
              <a:t>API</a:t>
            </a:r>
            <a:r>
              <a:rPr lang="zh-CN" altLang="en-US" sz="1800" dirty="0" smtClean="0">
                <a:solidFill>
                  <a:srgbClr val="000000"/>
                </a:solidFill>
              </a:rPr>
              <a:t>对接，可以快速应用</a:t>
            </a:r>
            <a:r>
              <a:rPr lang="en-US" altLang="zh-CN" sz="1800" dirty="0" smtClean="0">
                <a:solidFill>
                  <a:srgbClr val="000000"/>
                </a:solidFill>
              </a:rPr>
              <a:t>CNN</a:t>
            </a:r>
            <a:r>
              <a:rPr lang="zh-CN" altLang="en-US" sz="1800" dirty="0" smtClean="0">
                <a:solidFill>
                  <a:srgbClr val="000000"/>
                </a:solidFill>
              </a:rPr>
              <a:t>、</a:t>
            </a:r>
            <a:r>
              <a:rPr lang="en-US" altLang="zh-CN" sz="1800" dirty="0" smtClean="0">
                <a:solidFill>
                  <a:srgbClr val="000000"/>
                </a:solidFill>
              </a:rPr>
              <a:t>RNN</a:t>
            </a:r>
            <a:r>
              <a:rPr lang="zh-CN" altLang="en-US" sz="1800" dirty="0" smtClean="0">
                <a:solidFill>
                  <a:srgbClr val="000000"/>
                </a:solidFill>
              </a:rPr>
              <a:t>等模型进行图像分类，支持任意芯片数的</a:t>
            </a:r>
            <a:r>
              <a:rPr lang="en-US" altLang="zh-CN" sz="1800" dirty="0" smtClean="0">
                <a:solidFill>
                  <a:srgbClr val="000000"/>
                </a:solidFill>
              </a:rPr>
              <a:t>GPU</a:t>
            </a:r>
            <a:r>
              <a:rPr lang="zh-CN" altLang="en-US" sz="1800" dirty="0" smtClean="0">
                <a:solidFill>
                  <a:srgbClr val="000000"/>
                </a:solidFill>
              </a:rPr>
              <a:t>并行运行，支持在多个</a:t>
            </a:r>
            <a:r>
              <a:rPr lang="en-US" altLang="zh-CN" sz="1800" dirty="0" smtClean="0">
                <a:solidFill>
                  <a:srgbClr val="000000"/>
                </a:solidFill>
              </a:rPr>
              <a:t>GPU</a:t>
            </a:r>
            <a:r>
              <a:rPr lang="zh-CN" altLang="en-US" sz="1800" dirty="0" smtClean="0">
                <a:solidFill>
                  <a:srgbClr val="000000"/>
                </a:solidFill>
              </a:rPr>
              <a:t>集群上运行。还有实时的可视化界面，可以在模型训练过程中查看网络状态和进展情况。</a:t>
            </a:r>
            <a:endParaRPr lang="zh-CN" altLang="en-US" sz="1800" dirty="0" smtClean="0">
              <a:solidFill>
                <a:srgbClr val="000000"/>
              </a:solidFill>
            </a:endParaRPr>
          </a:p>
        </p:txBody>
      </p:sp>
    </p:spTree>
    <p:extLst>
      <p:ext uri="{BB962C8B-B14F-4D97-AF65-F5344CB8AC3E}">
        <p14:creationId xmlns:p14="http://schemas.microsoft.com/office/powerpoint/2010/main" val="67412593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688" y="998538"/>
            <a:ext cx="5668962" cy="31924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文本框 2"/>
          <p:cNvSpPr txBox="1"/>
          <p:nvPr/>
        </p:nvSpPr>
        <p:spPr>
          <a:xfrm>
            <a:off x="3314700" y="1831975"/>
            <a:ext cx="1724025" cy="1016000"/>
          </a:xfrm>
          <a:prstGeom prst="rect">
            <a:avLst/>
          </a:prstGeom>
          <a:noFill/>
        </p:spPr>
        <p:txBody>
          <a:bodyPr wrap="none">
            <a:spAutoFit/>
          </a:bodyPr>
          <a:lstStyle/>
          <a:p>
            <a:pPr>
              <a:defRPr/>
            </a:pPr>
            <a:r>
              <a:rPr lang="zh-CN" altLang="en-US" sz="6000" dirty="0">
                <a:solidFill>
                  <a:schemeClr val="accent6">
                    <a:lumMod val="75000"/>
                  </a:schemeClr>
                </a:solidFill>
                <a:latin typeface="微软雅黑" panose="020B0503020204020204" pitchFamily="34" charset="-122"/>
                <a:ea typeface="微软雅黑" panose="020B0503020204020204" pitchFamily="34" charset="-122"/>
              </a:rPr>
              <a:t>谢谢</a:t>
            </a:r>
          </a:p>
        </p:txBody>
      </p:sp>
    </p:spTree>
  </p:cSld>
  <p:clrMapOvr>
    <a:masterClrMapping/>
  </p:clrMapOvr>
  <p:transition spd="slow">
    <p:blinds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231563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dirty="0" smtClean="0"/>
              <a:t>卷积神经网络的结构</a:t>
            </a:r>
            <a:endParaRPr kumimoji="0" lang="zh-CN" altLang="en-US"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961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en-US" altLang="zh-CN" sz="1800" dirty="0" smtClean="0">
              <a:solidFill>
                <a:srgbClr val="000000"/>
              </a:solidFill>
            </a:endParaRPr>
          </a:p>
          <a:p>
            <a:endParaRPr lang="zh-CN" altLang="en-US" sz="1800" dirty="0" smtClean="0">
              <a:solidFill>
                <a:srgbClr val="000000"/>
              </a:solidFill>
            </a:endParaRPr>
          </a:p>
          <a:p>
            <a:r>
              <a:rPr lang="zh-CN" altLang="en-US" sz="1800" dirty="0" smtClean="0">
                <a:solidFill>
                  <a:srgbClr val="000000"/>
                </a:solidFill>
              </a:rPr>
              <a:t>卷积神经网络是一种稀疏的网络结构，理解其中不同结构的作用和原理有助于设计符合实际的深层网络结构。卷积层和子采样层是特征提取功能的核心模块，卷积神经网络的低层由卷积层和子采样层交替组成，在保持特征不变的情况下减少维度空间和计算时间，更高层次是全连接层，输入是由卷积层和子采样层提取到的特征，最后一层是输出层，可以是一个分类器，采用逻辑回归</a:t>
            </a:r>
            <a:r>
              <a:rPr lang="zh-CN" altLang="en-US" sz="1800" dirty="0" smtClean="0">
                <a:solidFill>
                  <a:srgbClr val="000000"/>
                </a:solidFill>
              </a:rPr>
              <a:t>、</a:t>
            </a:r>
            <a:r>
              <a:rPr lang="en-US" altLang="zh-CN" sz="1800" dirty="0" err="1" smtClean="0">
                <a:solidFill>
                  <a:srgbClr val="000000"/>
                </a:solidFill>
              </a:rPr>
              <a:t>Softmax</a:t>
            </a:r>
            <a:r>
              <a:rPr lang="zh-CN" altLang="en-US" sz="1800" dirty="0" smtClean="0">
                <a:solidFill>
                  <a:srgbClr val="000000"/>
                </a:solidFill>
              </a:rPr>
              <a:t>回归、支持向量机等进行模式分类，也可以直接输出某一结果。</a:t>
            </a:r>
            <a:endParaRPr lang="en-US" altLang="zh-CN" sz="1400" dirty="0">
              <a:solidFill>
                <a:srgbClr val="000000"/>
              </a:solidFill>
            </a:endParaRPr>
          </a:p>
        </p:txBody>
      </p:sp>
    </p:spTree>
    <p:extLst>
      <p:ext uri="{BB962C8B-B14F-4D97-AF65-F5344CB8AC3E}">
        <p14:creationId xmlns:p14="http://schemas.microsoft.com/office/powerpoint/2010/main" val="9092176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935809"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卷积层</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19759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endParaRPr lang="en-US" altLang="zh-CN" sz="1800" dirty="0" smtClean="0">
              <a:solidFill>
                <a:srgbClr val="000000"/>
              </a:solidFill>
            </a:endParaRPr>
          </a:p>
          <a:p>
            <a:endParaRPr lang="en-US" altLang="zh-CN" sz="1800" dirty="0" smtClean="0">
              <a:solidFill>
                <a:srgbClr val="000000"/>
              </a:solidFill>
            </a:endParaRPr>
          </a:p>
          <a:p>
            <a:endParaRPr lang="zh-CN" altLang="en-US" sz="1800" dirty="0" smtClean="0">
              <a:solidFill>
                <a:srgbClr val="000000"/>
              </a:solidFill>
            </a:endParaRPr>
          </a:p>
          <a:p>
            <a:endParaRPr lang="zh-CN" altLang="en-US" sz="1800" dirty="0">
              <a:solidFill>
                <a:srgbClr val="000000"/>
              </a:solidFill>
            </a:endParaRPr>
          </a:p>
          <a:p>
            <a:r>
              <a:rPr lang="zh-CN" altLang="en-US" sz="1800" dirty="0" smtClean="0">
                <a:solidFill>
                  <a:srgbClr val="000000"/>
                </a:solidFill>
              </a:rPr>
              <a:t>通过卷积层的运算，可以将输入信号在某一特征上加强，从而实现特征的提取，也可以排除干扰因素，从而降低特征的噪声。</a:t>
            </a:r>
            <a:endParaRPr lang="en-US" altLang="zh-CN" sz="1800" dirty="0" smtClean="0">
              <a:solidFill>
                <a:srgbClr val="000000"/>
              </a:solidFill>
            </a:endParaRPr>
          </a:p>
        </p:txBody>
      </p:sp>
    </p:spTree>
    <p:extLst>
      <p:ext uri="{BB962C8B-B14F-4D97-AF65-F5344CB8AC3E}">
        <p14:creationId xmlns:p14="http://schemas.microsoft.com/office/powerpoint/2010/main" val="299465452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16223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激活函数</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mc:AlternateContent xmlns:mc="http://schemas.openxmlformats.org/markup-compatibility/2006">
        <mc:Choice xmlns:a14="http://schemas.microsoft.com/office/drawing/2010/main" Requires="a14">
          <p:sp>
            <p:nvSpPr>
              <p:cNvPr id="12" name="矩形 3"/>
              <p:cNvSpPr>
                <a:spLocks noChangeArrowheads="1"/>
              </p:cNvSpPr>
              <p:nvPr/>
            </p:nvSpPr>
            <p:spPr bwMode="auto">
              <a:xfrm>
                <a:off x="596900" y="1000471"/>
                <a:ext cx="8045450" cy="3208314"/>
              </a:xfrm>
              <a:prstGeom prst="rect">
                <a:avLst/>
              </a:prstGeom>
              <a:noFill/>
              <a:ln>
                <a:noFill/>
              </a:ln>
              <a:extLst>
                <a:ext uri="{909E8E84-426E-40DD-AFC4-6F175D3DCCD1}">
                  <a14:hiddenFill>
                    <a:solidFill>
                      <a:srgbClr val="FFFFFF"/>
                    </a:solidFill>
                  </a14:hiddenFill>
                </a:ext>
                <a:ext uri="{91240B29-F687-4F45-9708-019B960494DF}">
                  <a14:hiddenLine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r>
                  <a:rPr lang="zh-CN" altLang="en-US" sz="1800" dirty="0" smtClean="0">
                    <a:solidFill>
                      <a:srgbClr val="000000"/>
                    </a:solidFill>
                  </a:rPr>
                  <a:t>常见的卷积网络的激活函数有</a:t>
                </a:r>
                <a:r>
                  <a:rPr lang="en-US" altLang="zh-CN" sz="1800" dirty="0" smtClean="0">
                    <a:solidFill>
                      <a:srgbClr val="000000"/>
                    </a:solidFill>
                  </a:rPr>
                  <a:t>Sigmoid</a:t>
                </a:r>
                <a:r>
                  <a:rPr lang="zh-CN" altLang="en-US" sz="1800" dirty="0" smtClean="0">
                    <a:solidFill>
                      <a:srgbClr val="000000"/>
                    </a:solidFill>
                  </a:rPr>
                  <a:t>、</a:t>
                </a:r>
                <a:r>
                  <a:rPr lang="en-US" altLang="zh-CN" sz="1800" dirty="0" err="1" smtClean="0">
                    <a:solidFill>
                      <a:srgbClr val="000000"/>
                    </a:solidFill>
                  </a:rPr>
                  <a:t>Tanh</a:t>
                </a:r>
                <a:r>
                  <a:rPr lang="zh-CN" altLang="en-US" sz="1800" dirty="0" smtClean="0">
                    <a:solidFill>
                      <a:srgbClr val="000000"/>
                    </a:solidFill>
                  </a:rPr>
                  <a:t>、</a:t>
                </a:r>
                <a:r>
                  <a:rPr lang="en-US" altLang="zh-CN" sz="1800" dirty="0" err="1" smtClean="0">
                    <a:solidFill>
                      <a:srgbClr val="000000"/>
                    </a:solidFill>
                  </a:rPr>
                  <a:t>ReLU</a:t>
                </a:r>
                <a:r>
                  <a:rPr lang="zh-CN" altLang="en-US" sz="1800" dirty="0" smtClean="0">
                    <a:solidFill>
                      <a:srgbClr val="000000"/>
                    </a:solidFill>
                  </a:rPr>
                  <a:t>函数。引入</a:t>
                </a:r>
                <a:r>
                  <a:rPr lang="en-US" altLang="zh-CN" sz="1800" dirty="0" err="1" smtClean="0">
                    <a:solidFill>
                      <a:srgbClr val="000000"/>
                    </a:solidFill>
                  </a:rPr>
                  <a:t>ReLU</a:t>
                </a:r>
                <a:r>
                  <a:rPr lang="zh-CN" altLang="en-US" sz="1800" dirty="0" smtClean="0">
                    <a:solidFill>
                      <a:srgbClr val="000000"/>
                    </a:solidFill>
                  </a:rPr>
                  <a:t>层的主要目标是解决线性函数表达能力不够的问题，线性整流层作为神经网络的激活函数可以在不改变卷积层的情况下增强整个网络的非线性特性，不改变模型的泛化能力的同时提升训练速度。线性整流层的函数有以下几种形式：</a:t>
                </a:r>
                <a:endParaRPr lang="en-US" altLang="zh-CN" sz="1800" dirty="0">
                  <a:solidFill>
                    <a:srgbClr val="000000"/>
                  </a:solidFill>
                </a:endParaRPr>
              </a:p>
              <a:p>
                <a:pPr lvl="1"/>
                <a14:m>
                  <m:oMath xmlns:m="http://schemas.openxmlformats.org/officeDocument/2006/math">
                    <m:r>
                      <a:rPr lang="en-US" altLang="zh-CN" sz="1400" i="1"/>
                      <m:t>𝑓</m:t>
                    </m:r>
                    <m:d>
                      <m:dPr>
                        <m:ctrlPr>
                          <a:rPr lang="zh-CN" altLang="zh-CN" sz="1400" i="1"/>
                        </m:ctrlPr>
                      </m:dPr>
                      <m:e>
                        <m:r>
                          <a:rPr lang="en-US" altLang="zh-CN" sz="1400" i="1"/>
                          <m:t>𝑥</m:t>
                        </m:r>
                      </m:e>
                    </m:d>
                    <m:r>
                      <a:rPr lang="en-US" altLang="zh-CN" sz="1400" i="1"/>
                      <m:t>=</m:t>
                    </m:r>
                    <m:r>
                      <a:rPr lang="en-US" altLang="zh-CN" sz="1400" i="1"/>
                      <m:t>𝑚𝑎𝑥</m:t>
                    </m:r>
                    <m:r>
                      <a:rPr lang="en-US" altLang="zh-CN" sz="1400" i="1"/>
                      <m:t>(0,</m:t>
                    </m:r>
                    <m:r>
                      <a:rPr lang="en-US" altLang="zh-CN" sz="1400" i="1"/>
                      <m:t>𝑥</m:t>
                    </m:r>
                    <m:r>
                      <a:rPr lang="en-US" altLang="zh-CN" sz="1400" i="1"/>
                      <m:t>)</m:t>
                    </m:r>
                  </m:oMath>
                </a14:m>
                <a:r>
                  <a:rPr lang="zh-CN" altLang="zh-CN" sz="1400" dirty="0">
                    <a:effectLst/>
                  </a:rPr>
                  <a:t> </a:t>
                </a:r>
                <a:r>
                  <a:rPr lang="mr-IN" altLang="zh-CN" sz="1400" dirty="0">
                    <a:solidFill>
                      <a:srgbClr val="000000"/>
                    </a:solidFill>
                  </a:rPr>
                  <a:t>						</a:t>
                </a:r>
              </a:p>
              <a:p>
                <a:pPr lvl="1"/>
                <a14:m>
                  <m:oMath xmlns:m="http://schemas.openxmlformats.org/officeDocument/2006/math">
                    <m:r>
                      <a:rPr lang="en-US" altLang="zh-CN" sz="1400" i="1"/>
                      <m:t>𝑓</m:t>
                    </m:r>
                    <m:d>
                      <m:dPr>
                        <m:ctrlPr>
                          <a:rPr lang="zh-CN" altLang="zh-CN" sz="1400" i="1"/>
                        </m:ctrlPr>
                      </m:dPr>
                      <m:e>
                        <m:r>
                          <a:rPr lang="en-US" altLang="zh-CN" sz="1400" i="1"/>
                          <m:t>𝑥</m:t>
                        </m:r>
                      </m:e>
                    </m:d>
                    <m:r>
                      <a:rPr lang="en-US" altLang="zh-CN" sz="1400" i="1"/>
                      <m:t>=</m:t>
                    </m:r>
                    <m:r>
                      <m:rPr>
                        <m:sty m:val="p"/>
                      </m:rPr>
                      <a:rPr lang="en-US" altLang="zh-CN" sz="1400"/>
                      <m:t>tanh</m:t>
                    </m:r>
                    <m:r>
                      <a:rPr lang="en-US" altLang="zh-CN" sz="1400" i="1"/>
                      <m:t>(</m:t>
                    </m:r>
                    <m:r>
                      <a:rPr lang="en-US" altLang="zh-CN" sz="1400" i="1"/>
                      <m:t>𝑥</m:t>
                    </m:r>
                    <m:r>
                      <a:rPr lang="en-US" altLang="zh-CN" sz="1400" i="1"/>
                      <m:t>)</m:t>
                    </m:r>
                  </m:oMath>
                </a14:m>
                <a:r>
                  <a:rPr lang="zh-CN" altLang="zh-CN" sz="1400" dirty="0">
                    <a:effectLst/>
                  </a:rPr>
                  <a:t> </a:t>
                </a:r>
                <a:r>
                  <a:rPr lang="mr-IN" altLang="zh-CN" sz="1400" dirty="0">
                    <a:solidFill>
                      <a:srgbClr val="000000"/>
                    </a:solidFill>
                  </a:rPr>
                  <a:t>					</a:t>
                </a:r>
              </a:p>
              <a:p>
                <a:pPr lvl="1"/>
                <a14:m>
                  <m:oMath xmlns:m="http://schemas.openxmlformats.org/officeDocument/2006/math">
                    <m:r>
                      <a:rPr lang="en-US" altLang="zh-CN" sz="1400" i="1"/>
                      <m:t>𝑓</m:t>
                    </m:r>
                    <m:d>
                      <m:dPr>
                        <m:ctrlPr>
                          <a:rPr lang="zh-CN" altLang="zh-CN" sz="1400" i="1"/>
                        </m:ctrlPr>
                      </m:dPr>
                      <m:e>
                        <m:r>
                          <a:rPr lang="en-US" altLang="zh-CN" sz="1400" i="1"/>
                          <m:t>𝑥</m:t>
                        </m:r>
                      </m:e>
                    </m:d>
                    <m:r>
                      <a:rPr lang="en-US" altLang="zh-CN" sz="1400" i="1"/>
                      <m:t>=|</m:t>
                    </m:r>
                    <m:r>
                      <m:rPr>
                        <m:sty m:val="p"/>
                      </m:rPr>
                      <a:rPr lang="en-US" altLang="zh-CN" sz="1400"/>
                      <m:t>tanh</m:t>
                    </m:r>
                    <m:r>
                      <a:rPr lang="en-US" altLang="zh-CN" sz="1400"/>
                      <m:t>(</m:t>
                    </m:r>
                    <m:r>
                      <a:rPr lang="en-US" altLang="zh-CN" sz="1400" i="1"/>
                      <m:t>𝑥</m:t>
                    </m:r>
                    <m:r>
                      <a:rPr lang="en-US" altLang="zh-CN" sz="1400"/>
                      <m:t>)|</m:t>
                    </m:r>
                  </m:oMath>
                </a14:m>
                <a:r>
                  <a:rPr lang="mr-IN" altLang="zh-CN" sz="1400" dirty="0">
                    <a:solidFill>
                      <a:srgbClr val="000000"/>
                    </a:solidFill>
                  </a:rPr>
                  <a:t>					</a:t>
                </a:r>
              </a:p>
              <a:p>
                <a:pPr lvl="1"/>
                <a14:m>
                  <m:oMath xmlns:m="http://schemas.openxmlformats.org/officeDocument/2006/math">
                    <m:r>
                      <a:rPr lang="en-US" altLang="zh-CN" sz="1400" i="1"/>
                      <m:t>𝑓</m:t>
                    </m:r>
                    <m:d>
                      <m:dPr>
                        <m:ctrlPr>
                          <a:rPr lang="zh-CN" altLang="zh-CN" sz="1400" i="1"/>
                        </m:ctrlPr>
                      </m:dPr>
                      <m:e>
                        <m:r>
                          <a:rPr lang="en-US" altLang="zh-CN" sz="1400" i="1"/>
                          <m:t>𝑥</m:t>
                        </m:r>
                      </m:e>
                    </m:d>
                    <m:r>
                      <a:rPr lang="en-US" altLang="zh-CN" sz="1400" i="1"/>
                      <m:t>=</m:t>
                    </m:r>
                    <m:sSup>
                      <m:sSupPr>
                        <m:ctrlPr>
                          <a:rPr lang="zh-CN" altLang="zh-CN" sz="1400" i="1"/>
                        </m:ctrlPr>
                      </m:sSupPr>
                      <m:e>
                        <m:r>
                          <a:rPr lang="en-US" altLang="zh-CN" sz="1400" i="1"/>
                          <m:t>(1+</m:t>
                        </m:r>
                        <m:sSup>
                          <m:sSupPr>
                            <m:ctrlPr>
                              <a:rPr lang="zh-CN" altLang="zh-CN" sz="1400" i="1"/>
                            </m:ctrlPr>
                          </m:sSupPr>
                          <m:e>
                            <m:r>
                              <a:rPr lang="en-US" altLang="zh-CN" sz="1400" i="1"/>
                              <m:t>𝑒</m:t>
                            </m:r>
                          </m:e>
                          <m:sup>
                            <m:r>
                              <a:rPr lang="en-US" altLang="zh-CN" sz="1400" i="1"/>
                              <m:t>−</m:t>
                            </m:r>
                            <m:r>
                              <a:rPr lang="en-US" altLang="zh-CN" sz="1400" i="1"/>
                              <m:t>𝑥</m:t>
                            </m:r>
                          </m:sup>
                        </m:sSup>
                        <m:r>
                          <a:rPr lang="en-US" altLang="zh-CN" sz="1400" i="1"/>
                          <m:t>)</m:t>
                        </m:r>
                      </m:e>
                      <m:sup>
                        <m:r>
                          <a:rPr lang="en-US" altLang="zh-CN" sz="1400" i="1"/>
                          <m:t>−1</m:t>
                        </m:r>
                      </m:sup>
                    </m:sSup>
                  </m:oMath>
                </a14:m>
                <a:r>
                  <a:rPr lang="zh-CN" altLang="zh-CN" sz="1400" dirty="0">
                    <a:effectLst/>
                  </a:rPr>
                  <a:t> </a:t>
                </a:r>
                <a:r>
                  <a:rPr lang="mr-IN" altLang="zh-CN" sz="1400" dirty="0">
                    <a:solidFill>
                      <a:srgbClr val="000000"/>
                    </a:solidFill>
                  </a:rPr>
                  <a:t>		</a:t>
                </a:r>
              </a:p>
              <a:p>
                <a:endParaRPr lang="en-US" altLang="zh-CN" sz="1800" dirty="0" smtClean="0">
                  <a:solidFill>
                    <a:srgbClr val="000000"/>
                  </a:solidFill>
                </a:endParaRPr>
              </a:p>
            </p:txBody>
          </p:sp>
        </mc:Choice>
        <mc:Fallback>
          <p:sp>
            <p:nvSpPr>
              <p:cNvPr id="12" name="矩形 3"/>
              <p:cNvSpPr>
                <a:spLocks noRot="1" noChangeAspect="1" noMove="1" noResize="1" noEditPoints="1" noAdjustHandles="1" noChangeArrowheads="1" noChangeShapeType="1" noTextEdit="1"/>
              </p:cNvSpPr>
              <p:nvPr/>
            </p:nvSpPr>
            <p:spPr bwMode="auto">
              <a:xfrm>
                <a:off x="596900" y="1000471"/>
                <a:ext cx="8045450" cy="3208314"/>
              </a:xfrm>
              <a:prstGeom prst="rect">
                <a:avLst/>
              </a:prstGeom>
              <a:blipFill rotWithShape="0">
                <a:blip r:embed="rId2"/>
                <a:stretch>
                  <a:fillRect l="-530"/>
                </a:stretch>
              </a:bli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noFill/>
                  </a:rPr>
                  <a:t> </a:t>
                </a:r>
              </a:p>
            </p:txBody>
          </p:sp>
        </mc:Fallback>
      </mc:AlternateContent>
    </p:spTree>
    <p:extLst>
      <p:ext uri="{BB962C8B-B14F-4D97-AF65-F5344CB8AC3E}">
        <p14:creationId xmlns:p14="http://schemas.microsoft.com/office/powerpoint/2010/main" val="19887760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1284151"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smtClean="0"/>
              <a:t>权重初始化</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6407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zh-CN" altLang="en-US" sz="1800" dirty="0" smtClean="0">
              <a:solidFill>
                <a:srgbClr val="000000"/>
              </a:solidFill>
            </a:endParaRPr>
          </a:p>
          <a:p>
            <a:r>
              <a:rPr lang="zh-CN" altLang="en-US" sz="1800" dirty="0" smtClean="0">
                <a:solidFill>
                  <a:srgbClr val="000000"/>
                </a:solidFill>
              </a:rPr>
              <a:t>用小的随机数据来初始化权重，以打破不同单元间的对称性。当使用</a:t>
            </a:r>
            <a:r>
              <a:rPr lang="en-US" altLang="zh-CN" sz="1800" dirty="0" smtClean="0">
                <a:solidFill>
                  <a:srgbClr val="000000"/>
                </a:solidFill>
              </a:rPr>
              <a:t>Sigmoid</a:t>
            </a:r>
            <a:r>
              <a:rPr lang="zh-CN" altLang="en-US" sz="1800" dirty="0" smtClean="0">
                <a:solidFill>
                  <a:srgbClr val="000000"/>
                </a:solidFill>
              </a:rPr>
              <a:t>激励函数时，如果权重初始化较大或较小时，训练过程容易出现梯度饱和和梯度消失的问题，可以采用</a:t>
            </a:r>
            <a:r>
              <a:rPr lang="en-US" altLang="zh-CN" sz="1800" dirty="0" smtClean="0">
                <a:solidFill>
                  <a:srgbClr val="000000"/>
                </a:solidFill>
              </a:rPr>
              <a:t>Xavier</a:t>
            </a:r>
            <a:r>
              <a:rPr lang="zh-CN" altLang="en-US" sz="1800" dirty="0" smtClean="0">
                <a:solidFill>
                  <a:srgbClr val="000000"/>
                </a:solidFill>
              </a:rPr>
              <a:t>初始化来解。这里</a:t>
            </a:r>
            <a:r>
              <a:rPr lang="en-US" altLang="zh-CN" sz="1800" dirty="0" smtClean="0">
                <a:solidFill>
                  <a:srgbClr val="000000"/>
                </a:solidFill>
              </a:rPr>
              <a:t>Xavier</a:t>
            </a:r>
            <a:r>
              <a:rPr lang="zh-CN" altLang="en-US" sz="1800" dirty="0" smtClean="0">
                <a:solidFill>
                  <a:srgbClr val="000000"/>
                </a:solidFill>
              </a:rPr>
              <a:t>初始化是在线性函数上推导得来的，它能够保持输出在很多层之后依然有良好的分布，在</a:t>
            </a:r>
            <a:r>
              <a:rPr lang="en-US" altLang="zh-CN" sz="1800" dirty="0" err="1" smtClean="0">
                <a:solidFill>
                  <a:srgbClr val="000000"/>
                </a:solidFill>
              </a:rPr>
              <a:t>tanh</a:t>
            </a:r>
            <a:r>
              <a:rPr lang="zh-CN" altLang="en-US" sz="1800" dirty="0" smtClean="0">
                <a:solidFill>
                  <a:srgbClr val="000000"/>
                </a:solidFill>
              </a:rPr>
              <a:t>激活函数上表现较好。此外，可以应用</a:t>
            </a:r>
            <a:r>
              <a:rPr lang="en-US" altLang="zh-CN" sz="1800" dirty="0" smtClean="0">
                <a:solidFill>
                  <a:srgbClr val="000000"/>
                </a:solidFill>
              </a:rPr>
              <a:t>Batch</a:t>
            </a:r>
            <a:r>
              <a:rPr lang="zh-CN" altLang="en-US" sz="1800" dirty="0" smtClean="0">
                <a:solidFill>
                  <a:srgbClr val="000000"/>
                </a:solidFill>
              </a:rPr>
              <a:t> </a:t>
            </a:r>
            <a:r>
              <a:rPr lang="en-US" altLang="zh-CN" sz="1800" dirty="0" smtClean="0">
                <a:solidFill>
                  <a:srgbClr val="000000"/>
                </a:solidFill>
              </a:rPr>
              <a:t>Normalization</a:t>
            </a:r>
            <a:r>
              <a:rPr lang="zh-CN" altLang="en-US" sz="1800" dirty="0" smtClean="0">
                <a:solidFill>
                  <a:srgbClr val="000000"/>
                </a:solidFill>
              </a:rPr>
              <a:t> </a:t>
            </a:r>
            <a:r>
              <a:rPr lang="en-US" altLang="zh-CN" sz="1800" dirty="0" smtClean="0">
                <a:solidFill>
                  <a:srgbClr val="000000"/>
                </a:solidFill>
              </a:rPr>
              <a:t>Layer</a:t>
            </a:r>
            <a:r>
              <a:rPr lang="zh-CN" altLang="en-US" sz="1800" dirty="0" smtClean="0">
                <a:solidFill>
                  <a:srgbClr val="000000"/>
                </a:solidFill>
              </a:rPr>
              <a:t>来初始化权重，其思想就是在线性变化和非线性激活函数之间，将数值做一次高斯归一化和线性变化。内存管理是在字节级别上进行的，所以把参数值设为</a:t>
            </a:r>
            <a:r>
              <a:rPr lang="en-US" altLang="zh-CN" sz="1800" dirty="0" smtClean="0">
                <a:solidFill>
                  <a:srgbClr val="000000"/>
                </a:solidFill>
              </a:rPr>
              <a:t>2</a:t>
            </a:r>
            <a:r>
              <a:rPr lang="zh-CN" altLang="en-US" sz="1800" dirty="0" smtClean="0">
                <a:solidFill>
                  <a:srgbClr val="000000"/>
                </a:solidFill>
              </a:rPr>
              <a:t>的幂比较合适。</a:t>
            </a:r>
            <a:endParaRPr lang="en-US" altLang="zh-CN" sz="1800" dirty="0" smtClean="0">
              <a:solidFill>
                <a:srgbClr val="000000"/>
              </a:solidFill>
            </a:endParaRPr>
          </a:p>
        </p:txBody>
      </p:sp>
    </p:spTree>
    <p:extLst>
      <p:ext uri="{BB962C8B-B14F-4D97-AF65-F5344CB8AC3E}">
        <p14:creationId xmlns:p14="http://schemas.microsoft.com/office/powerpoint/2010/main" val="41037504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5"/>
          <p:cNvSpPr txBox="1">
            <a:spLocks noChangeArrowheads="1"/>
          </p:cNvSpPr>
          <p:nvPr/>
        </p:nvSpPr>
        <p:spPr bwMode="auto">
          <a:xfrm>
            <a:off x="608013" y="404813"/>
            <a:ext cx="80010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r>
              <a:rPr kumimoji="0" lang="zh-CN" altLang="en-US" sz="2400">
                <a:solidFill>
                  <a:schemeClr val="bg1"/>
                </a:solidFill>
                <a:latin typeface="微软雅黑" panose="020B0503020204020204" pitchFamily="34" charset="-122"/>
                <a:ea typeface="微软雅黑" panose="020B0503020204020204" pitchFamily="34" charset="-122"/>
              </a:rPr>
              <a:t>议程</a:t>
            </a:r>
          </a:p>
        </p:txBody>
      </p:sp>
      <p:cxnSp>
        <p:nvCxnSpPr>
          <p:cNvPr id="8" name="直接连接符 13"/>
          <p:cNvCxnSpPr/>
          <p:nvPr/>
        </p:nvCxnSpPr>
        <p:spPr>
          <a:xfrm>
            <a:off x="750888" y="846138"/>
            <a:ext cx="7891462" cy="3175"/>
          </a:xfrm>
          <a:prstGeom prst="lin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0" y="4779963"/>
            <a:ext cx="9144000" cy="363537"/>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kumimoji="0" lang="zh-CN" altLang="en-US"/>
          </a:p>
        </p:txBody>
      </p:sp>
      <p:sp>
        <p:nvSpPr>
          <p:cNvPr id="11" name="矩形 10"/>
          <p:cNvSpPr/>
          <p:nvPr/>
        </p:nvSpPr>
        <p:spPr>
          <a:xfrm>
            <a:off x="596900" y="430213"/>
            <a:ext cx="909683" cy="430212"/>
          </a:xfrm>
          <a:prstGeom prst="rect">
            <a:avLst/>
          </a:pr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kumimoji="0" lang="zh-CN" altLang="en-US" sz="1600" dirty="0" smtClean="0"/>
              <a:t>池化层</a:t>
            </a:r>
            <a:endParaRPr kumimoji="0" lang="zh-CN" altLang="en-US" sz="1600" dirty="0"/>
          </a:p>
        </p:txBody>
      </p:sp>
      <p:sp>
        <p:nvSpPr>
          <p:cNvPr id="11270" name="TextBox 5"/>
          <p:cNvSpPr txBox="1">
            <a:spLocks noChangeArrowheads="1"/>
          </p:cNvSpPr>
          <p:nvPr/>
        </p:nvSpPr>
        <p:spPr bwMode="auto">
          <a:xfrm>
            <a:off x="608013" y="430213"/>
            <a:ext cx="18415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eaLnBrk="1" hangingPunct="1">
              <a:spcBef>
                <a:spcPct val="0"/>
              </a:spcBef>
              <a:buFontTx/>
              <a:buNone/>
            </a:pPr>
            <a:endParaRPr kumimoji="0" lang="zh-CN" altLang="en-US" sz="2400">
              <a:solidFill>
                <a:schemeClr val="bg1"/>
              </a:solidFill>
              <a:latin typeface="微软雅黑" panose="020B0503020204020204" pitchFamily="34" charset="-122"/>
              <a:ea typeface="微软雅黑" panose="020B0503020204020204" pitchFamily="34" charset="-122"/>
            </a:endParaRPr>
          </a:p>
        </p:txBody>
      </p:sp>
      <p:sp>
        <p:nvSpPr>
          <p:cNvPr id="12" name="矩形 3"/>
          <p:cNvSpPr>
            <a:spLocks noChangeArrowheads="1"/>
          </p:cNvSpPr>
          <p:nvPr/>
        </p:nvSpPr>
        <p:spPr bwMode="auto">
          <a:xfrm>
            <a:off x="596900" y="1000471"/>
            <a:ext cx="8045450" cy="2474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spcBef>
                <a:spcPct val="20000"/>
              </a:spcBef>
              <a:buFont typeface="Arial" panose="020B0604020202020204" pitchFamily="34" charset="0"/>
              <a:buChar char="•"/>
              <a:defRPr kumimoji="1" sz="3200">
                <a:solidFill>
                  <a:schemeClr val="tx1"/>
                </a:solidFill>
                <a:latin typeface="Calibri" panose="020F0502020204030204" pitchFamily="34" charset="0"/>
                <a:ea typeface="宋体" panose="02010600030101010101" pitchFamily="2" charset="-122"/>
              </a:defRPr>
            </a:lvl1pPr>
            <a:lvl2pPr marL="742950" indent="-285750">
              <a:spcBef>
                <a:spcPct val="20000"/>
              </a:spcBef>
              <a:buFont typeface="Arial" panose="020B0604020202020204" pitchFamily="34" charset="0"/>
              <a:buChar char="–"/>
              <a:defRPr kumimoji="1" sz="2800">
                <a:solidFill>
                  <a:schemeClr val="tx1"/>
                </a:solidFill>
                <a:latin typeface="Calibri" panose="020F0502020204030204" pitchFamily="34" charset="0"/>
                <a:ea typeface="宋体" panose="02010600030101010101" pitchFamily="2" charset="-122"/>
              </a:defRPr>
            </a:lvl2pPr>
            <a:lvl3pPr marL="1143000" indent="-228600">
              <a:spcBef>
                <a:spcPct val="20000"/>
              </a:spcBef>
              <a:buFont typeface="Arial" panose="020B0604020202020204" pitchFamily="34" charset="0"/>
              <a:buChar char="•"/>
              <a:defRPr kumimoji="1" sz="2400">
                <a:solidFill>
                  <a:schemeClr val="tx1"/>
                </a:solidFill>
                <a:latin typeface="Calibri" panose="020F0502020204030204" pitchFamily="34" charset="0"/>
                <a:ea typeface="宋体" panose="02010600030101010101" pitchFamily="2" charset="-122"/>
              </a:defRPr>
            </a:lvl3pPr>
            <a:lvl4pPr marL="16002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4pPr>
            <a:lvl5pPr marL="2057400" indent="-228600">
              <a:spcBef>
                <a:spcPct val="20000"/>
              </a:spcBef>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5pPr>
            <a:lvl6pPr marL="25146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6pPr>
            <a:lvl7pPr marL="29718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7pPr>
            <a:lvl8pPr marL="34290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8pPr>
            <a:lvl9pPr marL="3886200" indent="-228600" defTabSz="457200" eaLnBrk="0" fontAlgn="base" hangingPunct="0">
              <a:spcBef>
                <a:spcPct val="20000"/>
              </a:spcBef>
              <a:spcAft>
                <a:spcPct val="0"/>
              </a:spcAft>
              <a:buFont typeface="Arial" panose="020B0604020202020204" pitchFamily="34" charset="0"/>
              <a:buChar char="»"/>
              <a:defRPr kumimoji="1" sz="2000">
                <a:solidFill>
                  <a:schemeClr val="tx1"/>
                </a:solidFill>
                <a:latin typeface="Calibri" panose="020F0502020204030204" pitchFamily="34" charset="0"/>
                <a:ea typeface="宋体" panose="02010600030101010101" pitchFamily="2" charset="-122"/>
              </a:defRPr>
            </a:lvl9pPr>
          </a:lstStyle>
          <a:p>
            <a:pPr marL="0" indent="0">
              <a:buNone/>
            </a:pPr>
            <a:endParaRPr lang="en-US" altLang="zh-CN" sz="1800" dirty="0" smtClean="0">
              <a:solidFill>
                <a:srgbClr val="000000"/>
              </a:solidFill>
            </a:endParaRPr>
          </a:p>
          <a:p>
            <a:endParaRPr lang="zh-CN" altLang="en-US" sz="1800" dirty="0" smtClean="0">
              <a:solidFill>
                <a:srgbClr val="000000"/>
              </a:solidFill>
            </a:endParaRPr>
          </a:p>
          <a:p>
            <a:endParaRPr lang="zh-CN" altLang="en-US" sz="1800" dirty="0">
              <a:solidFill>
                <a:srgbClr val="000000"/>
              </a:solidFill>
            </a:endParaRPr>
          </a:p>
          <a:p>
            <a:r>
              <a:rPr lang="zh-CN" altLang="en-US" sz="1800" dirty="0" smtClean="0">
                <a:solidFill>
                  <a:srgbClr val="000000"/>
                </a:solidFill>
              </a:rPr>
              <a:t>池化层是一种向下采样的形式，在神经网络中也称之为子采样层。一般使用最大池化将特征区域中的最大值作为新的抽象区域的值，减少数据的空间大小。参数数量和运算量也会减少，减少全连接的数量和复杂度，一定程度上可以避免过拟合。池化的结果是特征减少、参数减少。池化常用的操作有三种：平均池化、最大化池化以及随机池化三种。</a:t>
            </a:r>
            <a:endParaRPr lang="en-US" altLang="zh-CN" sz="1800" dirty="0" smtClean="0">
              <a:solidFill>
                <a:srgbClr val="000000"/>
              </a:solidFill>
            </a:endParaRPr>
          </a:p>
        </p:txBody>
      </p:sp>
    </p:spTree>
    <p:extLst>
      <p:ext uri="{BB962C8B-B14F-4D97-AF65-F5344CB8AC3E}">
        <p14:creationId xmlns:p14="http://schemas.microsoft.com/office/powerpoint/2010/main" val="2629931250"/>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blipFill>
          <a:blip xmlns:r="http://schemas.openxmlformats.org/officeDocument/2006/relationships" r:embed="rId1"/>
          <a:stretch>
            <a:fillRect l="-1571" r="-714"/>
          </a:stretch>
        </a:blipFill>
      </a:spPr>
      <a:bodyPr/>
      <a:lstStyle>
        <a:defPPr>
          <a:defRPr>
            <a:noFill/>
          </a:defRPr>
        </a:defPPr>
      </a:lstStyle>
    </a:tx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7153</TotalTime>
  <Words>3923</Words>
  <Application>Microsoft Macintosh PowerPoint</Application>
  <PresentationFormat>全屏显示(16:9)</PresentationFormat>
  <Paragraphs>256</Paragraphs>
  <Slides>46</Slides>
  <Notes>7</Notes>
  <HiddenSlides>0</HiddenSlides>
  <MMClips>0</MMClips>
  <ScaleCrop>false</ScaleCrop>
  <HeadingPairs>
    <vt:vector size="8" baseType="variant">
      <vt:variant>
        <vt:lpstr>已用的字体</vt:lpstr>
      </vt:variant>
      <vt:variant>
        <vt:i4>5</vt:i4>
      </vt:variant>
      <vt:variant>
        <vt:lpstr>主题</vt:lpstr>
      </vt:variant>
      <vt:variant>
        <vt:i4>1</vt:i4>
      </vt:variant>
      <vt:variant>
        <vt:lpstr>嵌入 OLE 服务器</vt:lpstr>
      </vt:variant>
      <vt:variant>
        <vt:i4>1</vt:i4>
      </vt:variant>
      <vt:variant>
        <vt:lpstr>幻灯片标题</vt:lpstr>
      </vt:variant>
      <vt:variant>
        <vt:i4>46</vt:i4>
      </vt:variant>
    </vt:vector>
  </HeadingPairs>
  <TitlesOfParts>
    <vt:vector size="53" baseType="lpstr">
      <vt:lpstr>Calibri</vt:lpstr>
      <vt:lpstr>Mangal</vt:lpstr>
      <vt:lpstr>宋体</vt:lpstr>
      <vt:lpstr>微软雅黑</vt:lpstr>
      <vt:lpstr>Arial</vt:lpstr>
      <vt:lpstr>Office 主题</vt:lpstr>
      <vt:lpstr>Visio.Drawing.11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dd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王尚锋 w</dc:creator>
  <cp:lastModifiedBy>Microsoft Office 用户</cp:lastModifiedBy>
  <cp:revision>759</cp:revision>
  <dcterms:created xsi:type="dcterms:W3CDTF">2013-12-17T01:55:37Z</dcterms:created>
  <dcterms:modified xsi:type="dcterms:W3CDTF">2018-06-07T19:37:25Z</dcterms:modified>
</cp:coreProperties>
</file>